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64" r:id="rId2"/>
    <p:sldId id="288" r:id="rId3"/>
    <p:sldId id="265" r:id="rId4"/>
    <p:sldId id="292" r:id="rId5"/>
    <p:sldId id="293" r:id="rId6"/>
    <p:sldId id="266" r:id="rId7"/>
    <p:sldId id="268" r:id="rId8"/>
    <p:sldId id="267" r:id="rId9"/>
    <p:sldId id="291" r:id="rId10"/>
    <p:sldId id="299" r:id="rId11"/>
    <p:sldId id="300" r:id="rId12"/>
    <p:sldId id="301" r:id="rId13"/>
    <p:sldId id="302" r:id="rId14"/>
    <p:sldId id="303" r:id="rId15"/>
    <p:sldId id="304" r:id="rId16"/>
    <p:sldId id="290" r:id="rId17"/>
    <p:sldId id="294" r:id="rId18"/>
    <p:sldId id="289" r:id="rId19"/>
    <p:sldId id="295" r:id="rId20"/>
  </p:sldIdLst>
  <p:sldSz cx="12192000" cy="6858000"/>
  <p:notesSz cx="6858000" cy="1495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D3D2E0-BB2B-489F-B199-3FEFEB6FF824}" v="12" dt="2019-03-24T17:32:10.3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831" autoAdjust="0"/>
  </p:normalViewPr>
  <p:slideViewPr>
    <p:cSldViewPr snapToGrid="0">
      <p:cViewPr varScale="1">
        <p:scale>
          <a:sx n="62" d="100"/>
          <a:sy n="62" d="100"/>
        </p:scale>
        <p:origin x="1626" y="6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summers" userId="64e431f0db82d500" providerId="LiveId" clId="{86034EE8-0917-4A0B-ADFF-99C3F76557F7}"/>
    <pc:docChg chg="custSel delSld modSld">
      <pc:chgData name="james summers" userId="64e431f0db82d500" providerId="LiveId" clId="{86034EE8-0917-4A0B-ADFF-99C3F76557F7}" dt="2019-03-24T17:32:10.303" v="177"/>
      <pc:docMkLst>
        <pc:docMk/>
      </pc:docMkLst>
      <pc:sldChg chg="modSp">
        <pc:chgData name="james summers" userId="64e431f0db82d500" providerId="LiveId" clId="{86034EE8-0917-4A0B-ADFF-99C3F76557F7}" dt="2019-03-24T17:32:10.303" v="177"/>
        <pc:sldMkLst>
          <pc:docMk/>
          <pc:sldMk cId="794795834" sldId="264"/>
        </pc:sldMkLst>
        <pc:spChg chg="mod">
          <ac:chgData name="james summers" userId="64e431f0db82d500" providerId="LiveId" clId="{86034EE8-0917-4A0B-ADFF-99C3F76557F7}" dt="2019-03-24T17:32:10.303" v="177"/>
          <ac:spMkLst>
            <pc:docMk/>
            <pc:sldMk cId="794795834" sldId="264"/>
            <ac:spMk id="2" creationId="{3383EC6C-D0AE-4107-AB20-341EA9C63F0C}"/>
          </ac:spMkLst>
        </pc:spChg>
      </pc:sldChg>
      <pc:sldChg chg="del">
        <pc:chgData name="james summers" userId="64e431f0db82d500" providerId="LiveId" clId="{86034EE8-0917-4A0B-ADFF-99C3F76557F7}" dt="2019-03-24T17:28:46.484" v="152" actId="2696"/>
        <pc:sldMkLst>
          <pc:docMk/>
          <pc:sldMk cId="2724435145" sldId="278"/>
        </pc:sldMkLst>
      </pc:sldChg>
      <pc:sldChg chg="del">
        <pc:chgData name="james summers" userId="64e431f0db82d500" providerId="LiveId" clId="{86034EE8-0917-4A0B-ADFF-99C3F76557F7}" dt="2019-03-24T17:28:46.475" v="151" actId="2696"/>
        <pc:sldMkLst>
          <pc:docMk/>
          <pc:sldMk cId="1962406742" sldId="281"/>
        </pc:sldMkLst>
      </pc:sldChg>
      <pc:sldChg chg="del">
        <pc:chgData name="james summers" userId="64e431f0db82d500" providerId="LiveId" clId="{86034EE8-0917-4A0B-ADFF-99C3F76557F7}" dt="2019-03-24T17:28:46.508" v="154" actId="2696"/>
        <pc:sldMkLst>
          <pc:docMk/>
          <pc:sldMk cId="2966153380" sldId="282"/>
        </pc:sldMkLst>
      </pc:sldChg>
      <pc:sldChg chg="del">
        <pc:chgData name="james summers" userId="64e431f0db82d500" providerId="LiveId" clId="{86034EE8-0917-4A0B-ADFF-99C3F76557F7}" dt="2019-03-24T17:28:46.494" v="153" actId="2696"/>
        <pc:sldMkLst>
          <pc:docMk/>
          <pc:sldMk cId="2175171948" sldId="283"/>
        </pc:sldMkLst>
      </pc:sldChg>
      <pc:sldChg chg="del">
        <pc:chgData name="james summers" userId="64e431f0db82d500" providerId="LiveId" clId="{86034EE8-0917-4A0B-ADFF-99C3F76557F7}" dt="2019-03-24T17:28:46.526" v="155" actId="2696"/>
        <pc:sldMkLst>
          <pc:docMk/>
          <pc:sldMk cId="1833129632" sldId="284"/>
        </pc:sldMkLst>
      </pc:sldChg>
      <pc:sldChg chg="del">
        <pc:chgData name="james summers" userId="64e431f0db82d500" providerId="LiveId" clId="{86034EE8-0917-4A0B-ADFF-99C3F76557F7}" dt="2019-03-24T17:28:46.556" v="158" actId="2696"/>
        <pc:sldMkLst>
          <pc:docMk/>
          <pc:sldMk cId="1481430249" sldId="285"/>
        </pc:sldMkLst>
      </pc:sldChg>
      <pc:sldChg chg="del">
        <pc:chgData name="james summers" userId="64e431f0db82d500" providerId="LiveId" clId="{86034EE8-0917-4A0B-ADFF-99C3F76557F7}" dt="2019-03-24T17:28:46.573" v="159" actId="2696"/>
        <pc:sldMkLst>
          <pc:docMk/>
          <pc:sldMk cId="1177062278" sldId="286"/>
        </pc:sldMkLst>
      </pc:sldChg>
      <pc:sldChg chg="del">
        <pc:chgData name="james summers" userId="64e431f0db82d500" providerId="LiveId" clId="{86034EE8-0917-4A0B-ADFF-99C3F76557F7}" dt="2019-03-24T17:28:46.583" v="160" actId="2696"/>
        <pc:sldMkLst>
          <pc:docMk/>
          <pc:sldMk cId="4210223386" sldId="287"/>
        </pc:sldMkLst>
      </pc:sldChg>
      <pc:sldChg chg="addSp delSp modSp">
        <pc:chgData name="james summers" userId="64e431f0db82d500" providerId="LiveId" clId="{86034EE8-0917-4A0B-ADFF-99C3F76557F7}" dt="2019-03-24T17:27:02.799" v="113" actId="20577"/>
        <pc:sldMkLst>
          <pc:docMk/>
          <pc:sldMk cId="1206948684" sldId="288"/>
        </pc:sldMkLst>
        <pc:spChg chg="add del mod">
          <ac:chgData name="james summers" userId="64e431f0db82d500" providerId="LiveId" clId="{86034EE8-0917-4A0B-ADFF-99C3F76557F7}" dt="2019-03-24T17:23:11.424" v="61" actId="478"/>
          <ac:spMkLst>
            <pc:docMk/>
            <pc:sldMk cId="1206948684" sldId="288"/>
            <ac:spMk id="3" creationId="{B4C21A26-4F3A-4639-BAD7-DD8EBF31C8FC}"/>
          </ac:spMkLst>
        </pc:spChg>
        <pc:spChg chg="mod">
          <ac:chgData name="james summers" userId="64e431f0db82d500" providerId="LiveId" clId="{86034EE8-0917-4A0B-ADFF-99C3F76557F7}" dt="2019-03-24T17:23:27.351" v="64" actId="14100"/>
          <ac:spMkLst>
            <pc:docMk/>
            <pc:sldMk cId="1206948684" sldId="288"/>
            <ac:spMk id="4" creationId="{D35F28DE-8E3C-4FA0-8A11-70C5AB66CB59}"/>
          </ac:spMkLst>
        </pc:spChg>
        <pc:spChg chg="add mod">
          <ac:chgData name="james summers" userId="64e431f0db82d500" providerId="LiveId" clId="{86034EE8-0917-4A0B-ADFF-99C3F76557F7}" dt="2019-03-24T17:24:34.849" v="73" actId="403"/>
          <ac:spMkLst>
            <pc:docMk/>
            <pc:sldMk cId="1206948684" sldId="288"/>
            <ac:spMk id="5" creationId="{CEB1E841-6113-4A4B-9DC5-9D9DF4E41406}"/>
          </ac:spMkLst>
        </pc:spChg>
        <pc:spChg chg="add mod">
          <ac:chgData name="james summers" userId="64e431f0db82d500" providerId="LiveId" clId="{86034EE8-0917-4A0B-ADFF-99C3F76557F7}" dt="2019-03-24T17:24:43.378" v="76" actId="1076"/>
          <ac:spMkLst>
            <pc:docMk/>
            <pc:sldMk cId="1206948684" sldId="288"/>
            <ac:spMk id="6" creationId="{A8B58698-84DF-455C-93BC-6F3D6CD53B71}"/>
          </ac:spMkLst>
        </pc:spChg>
        <pc:spChg chg="add mod">
          <ac:chgData name="james summers" userId="64e431f0db82d500" providerId="LiveId" clId="{86034EE8-0917-4A0B-ADFF-99C3F76557F7}" dt="2019-03-24T17:27:02.799" v="113" actId="20577"/>
          <ac:spMkLst>
            <pc:docMk/>
            <pc:sldMk cId="1206948684" sldId="288"/>
            <ac:spMk id="7" creationId="{B66763A5-1777-4683-B326-F5ECCC6311B4}"/>
          </ac:spMkLst>
        </pc:spChg>
      </pc:sldChg>
      <pc:sldChg chg="del">
        <pc:chgData name="james summers" userId="64e431f0db82d500" providerId="LiveId" clId="{86034EE8-0917-4A0B-ADFF-99C3F76557F7}" dt="2019-03-24T17:28:46.535" v="156" actId="2696"/>
        <pc:sldMkLst>
          <pc:docMk/>
          <pc:sldMk cId="2613808664" sldId="296"/>
        </pc:sldMkLst>
      </pc:sldChg>
      <pc:sldChg chg="del">
        <pc:chgData name="james summers" userId="64e431f0db82d500" providerId="LiveId" clId="{86034EE8-0917-4A0B-ADFF-99C3F76557F7}" dt="2019-03-24T17:28:46.542" v="157" actId="2696"/>
        <pc:sldMkLst>
          <pc:docMk/>
          <pc:sldMk cId="2462080962" sldId="29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8999C8-B1B5-483D-A244-FC6DF08050A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158EBD1-BADB-4D81-B5C9-752D636C78C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9600AC-AABD-47C5-B8C4-B0219F998CC8}" type="datetimeFigureOut">
              <a:rPr lang="en-US" smtClean="0"/>
              <a:t>3/24/2019</a:t>
            </a:fld>
            <a:endParaRPr lang="en-US"/>
          </a:p>
        </p:txBody>
      </p:sp>
      <p:sp>
        <p:nvSpPr>
          <p:cNvPr id="4" name="Footer Placeholder 3">
            <a:extLst>
              <a:ext uri="{FF2B5EF4-FFF2-40B4-BE49-F238E27FC236}">
                <a16:creationId xmlns:a16="http://schemas.microsoft.com/office/drawing/2014/main" id="{E633FA0A-3396-4673-9002-F391F772E4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29247D0-01A0-4F43-9A11-B9226C7A797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BA3A216-A30E-4B59-99A4-00C3259D93FC}" type="slidenum">
              <a:rPr lang="en-US" smtClean="0"/>
              <a:t>‹#›</a:t>
            </a:fld>
            <a:endParaRPr lang="en-US"/>
          </a:p>
        </p:txBody>
      </p:sp>
    </p:spTree>
    <p:extLst>
      <p:ext uri="{BB962C8B-B14F-4D97-AF65-F5344CB8AC3E}">
        <p14:creationId xmlns:p14="http://schemas.microsoft.com/office/powerpoint/2010/main" val="359657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86B655-F2A3-4761-92A5-F111D1AEC9B2}" type="datetimeFigureOut">
              <a:rPr lang="en-US" smtClean="0"/>
              <a:t>3/24/2019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3BA7A8-12B5-48D9-A9D2-A26DB64C7F8C}" type="slidenum">
              <a:rPr lang="en-US" smtClean="0"/>
              <a:t>‹#›</a:t>
            </a:fld>
            <a:endParaRPr lang="en-US"/>
          </a:p>
        </p:txBody>
      </p:sp>
    </p:spTree>
    <p:extLst>
      <p:ext uri="{BB962C8B-B14F-4D97-AF65-F5344CB8AC3E}">
        <p14:creationId xmlns:p14="http://schemas.microsoft.com/office/powerpoint/2010/main" val="3352773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hwa.dot.gov/reports/designbuild/designbuild.ht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maanet.org/sites/default/files/resource/Delivering%20Dispute%20Free%20Construction%20Projects%20-%20Part%201.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maanet.org/sites/default/files/resource/Delivering%20Dispute%20Free%20Construction%20Projects%20-%20Part%201.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Welcome to our second Small Business Training Class.  Thank you for joining us.  I’m James Summers and this is Pastor Hardie Blake.  </a:t>
            </a:r>
          </a:p>
          <a:p>
            <a:endParaRPr lang="en-US"/>
          </a:p>
        </p:txBody>
      </p:sp>
      <p:sp>
        <p:nvSpPr>
          <p:cNvPr id="4" name="Slide Number Placeholder 3"/>
          <p:cNvSpPr>
            <a:spLocks noGrp="1"/>
          </p:cNvSpPr>
          <p:nvPr>
            <p:ph type="sldNum" sz="quarter" idx="5"/>
          </p:nvPr>
        </p:nvSpPr>
        <p:spPr/>
        <p:txBody>
          <a:bodyPr/>
          <a:lstStyle/>
          <a:p>
            <a:fld id="{353BA7A8-12B5-48D9-A9D2-A26DB64C7F8C}" type="slidenum">
              <a:rPr lang="en-US" smtClean="0"/>
              <a:t>1</a:t>
            </a:fld>
            <a:endParaRPr lang="en-US"/>
          </a:p>
        </p:txBody>
      </p:sp>
    </p:spTree>
    <p:extLst>
      <p:ext uri="{BB962C8B-B14F-4D97-AF65-F5344CB8AC3E}">
        <p14:creationId xmlns:p14="http://schemas.microsoft.com/office/powerpoint/2010/main" val="1275236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 Bridging method is a proven construction project delivery method. It’s more effective in protecting the interests of the project owner than other methods. It places final design and construction responsibility on the contractor in a design-build form of contract. Unlike the typical design-build contract, however, the owner is fully protected from the outset with all aspects of the design and specifications that are important to the owner, yet the owner ends up having an agreement with the contractor to have a full design-build responsibility.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 Owner’s Design Consultant (“Bridging Architect”) fully protects all aspects of the design and specifications which are important to the owner, while leaving proposing design-build contractors with the opportunity to use their skills and capabilities to provide the owner with the best total price and time of completion proposals.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 construction price under a properly executed Bridging project is not only as reliable for the Owner as a price based on final Contract Documents under the traditional Design-Bid-Build method, it is more dependable because the Owner’s exposure to contractor-initiated change orders due to errors or omissions in the contract documents is dramatically reduced.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All too often change orders cause significant increases in the final construction contract price. Bridging is worthy of consideration for any construction project as an efficient and effective method of project delivery and will save time and money for the owner if properly carried out.  You should expect your clients to look for this type of arrangement and should expect it yourself in situations when you are the owner.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To ensure they get what they bought, public agencies typically require more project definition than private owners in bridging documents. Private owners have greater influence when refining the project definition in the final design, because future work will likely be awarded on past performance and personal relationships. Public agencies, on the other hand, have less leverage with D-B contractors due to public bidding laws. Public agencies also have internal customers such as construction, engineering, and maintenance departments that often prefer a higher level of definition and control.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53BA7A8-12B5-48D9-A9D2-A26DB64C7F8C}" type="slidenum">
              <a:rPr lang="en-US" smtClean="0"/>
              <a:t>11</a:t>
            </a:fld>
            <a:endParaRPr lang="en-US"/>
          </a:p>
        </p:txBody>
      </p:sp>
    </p:spTree>
    <p:extLst>
      <p:ext uri="{BB962C8B-B14F-4D97-AF65-F5344CB8AC3E}">
        <p14:creationId xmlns:p14="http://schemas.microsoft.com/office/powerpoint/2010/main" val="2392402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The project definition:</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provides a basis for bids and agreement;</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identifies technical issues, risks, and project constraints;</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conveys lifecycle criteria;</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avoids unnecessary owner commitments;</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maximizes innovation opportunities; and</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establishes quality assurance criteria.</a:t>
            </a:r>
          </a:p>
          <a:p>
            <a:endParaRPr lang="en-US"/>
          </a:p>
          <a:p>
            <a:r>
              <a:rPr lang="en-US" sz="1200" kern="1200">
                <a:solidFill>
                  <a:schemeClr val="tx1"/>
                </a:solidFill>
                <a:effectLst/>
                <a:latin typeface="+mn-lt"/>
                <a:ea typeface="+mn-ea"/>
                <a:cs typeface="+mn-cs"/>
              </a:rPr>
              <a:t>Conveying required elements</a:t>
            </a:r>
            <a:br>
              <a:rPr lang="en-US" sz="1200" kern="1200">
                <a:solidFill>
                  <a:schemeClr val="tx1"/>
                </a:solidFill>
                <a:effectLst/>
                <a:latin typeface="+mn-lt"/>
                <a:ea typeface="+mn-ea"/>
                <a:cs typeface="+mn-cs"/>
              </a:rPr>
            </a:br>
            <a:r>
              <a:rPr lang="en-US" sz="1200" kern="1200">
                <a:solidFill>
                  <a:schemeClr val="tx1"/>
                </a:solidFill>
                <a:effectLst/>
                <a:latin typeface="+mn-lt"/>
                <a:ea typeface="+mn-ea"/>
                <a:cs typeface="+mn-cs"/>
              </a:rPr>
              <a:t>Defining scope and technical requirements, the project agreement is the sole document defining contractual requirements. </a:t>
            </a:r>
          </a:p>
          <a:p>
            <a:r>
              <a:rPr lang="en-US" sz="1200" kern="1200">
                <a:solidFill>
                  <a:schemeClr val="tx1"/>
                </a:solidFill>
                <a:effectLst/>
                <a:latin typeface="+mn-lt"/>
                <a:ea typeface="+mn-ea"/>
                <a:cs typeface="+mn-cs"/>
              </a:rPr>
              <a:t>Design elements ‘required’ by the owner must be identified as such.</a:t>
            </a:r>
          </a:p>
          <a:p>
            <a:r>
              <a:rPr lang="en-US" sz="1200" kern="1200">
                <a:solidFill>
                  <a:schemeClr val="tx1"/>
                </a:solidFill>
                <a:effectLst/>
                <a:latin typeface="+mn-lt"/>
                <a:ea typeface="+mn-ea"/>
                <a:cs typeface="+mn-cs"/>
              </a:rPr>
              <a:t>The bridging documents often include a technical design concept that presents the project scheme and layout. The technical design concept articulates ‘one way’ of designing the project, but not ‘the only way.’ It provides proof of feasibility within the project constraints. The technical design concept represents a five to 30 percent effort level but varies by discipline and project. It can be used to estimate construction costs. The technical design concept is issued by bidders as a ‘no-reliance’ document, but it should not contain errors or be misleading.</a:t>
            </a:r>
          </a:p>
          <a:p>
            <a:r>
              <a:rPr lang="en-US" sz="1200" kern="1200">
                <a:solidFill>
                  <a:schemeClr val="tx1"/>
                </a:solidFill>
                <a:effectLst/>
                <a:latin typeface="+mn-lt"/>
                <a:ea typeface="+mn-ea"/>
                <a:cs typeface="+mn-cs"/>
              </a:rPr>
              <a:t>The technical design concept, or portions of which are defined as ‘required’ in the project agreement, is used to define scope requirements and measure compliance.</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Performance criteria</a:t>
            </a:r>
            <a:br>
              <a:rPr lang="en-US" sz="1200" kern="1200">
                <a:solidFill>
                  <a:schemeClr val="tx1"/>
                </a:solidFill>
                <a:effectLst/>
                <a:latin typeface="+mn-lt"/>
                <a:ea typeface="+mn-ea"/>
                <a:cs typeface="+mn-cs"/>
              </a:rPr>
            </a:br>
            <a:r>
              <a:rPr lang="en-US" sz="1200" kern="1200">
                <a:solidFill>
                  <a:schemeClr val="tx1"/>
                </a:solidFill>
                <a:effectLst/>
                <a:latin typeface="+mn-lt"/>
                <a:ea typeface="+mn-ea"/>
                <a:cs typeface="+mn-cs"/>
              </a:rPr>
              <a:t>To maximize innovation opportunities, bridging documents employ performance criteria, which are measurable performance attributes of products defining their suitability for installation on a specific project. The more the project description is expressed in performance criteria, the more flexibility the design-builder has in creating an efficient final design.</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Innovation</a:t>
            </a:r>
            <a:br>
              <a:rPr lang="en-US" sz="1200" kern="1200">
                <a:solidFill>
                  <a:schemeClr val="tx1"/>
                </a:solidFill>
                <a:effectLst/>
                <a:latin typeface="+mn-lt"/>
                <a:ea typeface="+mn-ea"/>
                <a:cs typeface="+mn-cs"/>
              </a:rPr>
            </a:br>
            <a:r>
              <a:rPr lang="en-US" sz="1200" kern="1200" err="1">
                <a:solidFill>
                  <a:schemeClr val="tx1"/>
                </a:solidFill>
                <a:effectLst/>
                <a:latin typeface="+mn-lt"/>
                <a:ea typeface="+mn-ea"/>
                <a:cs typeface="+mn-cs"/>
              </a:rPr>
              <a:t>Innovation</a:t>
            </a:r>
            <a:r>
              <a:rPr lang="en-US" sz="1200" kern="1200">
                <a:solidFill>
                  <a:schemeClr val="tx1"/>
                </a:solidFill>
                <a:effectLst/>
                <a:latin typeface="+mn-lt"/>
                <a:ea typeface="+mn-ea"/>
                <a:cs typeface="+mn-cs"/>
              </a:rPr>
              <a:t> in design-build projects is encouraged when performance criteria is used. Collaboration between the designer and builder also results in innovation. As long as the bridging documents clearly define the project requirements and performance criteria and tests, the owner gains value.</a:t>
            </a:r>
          </a:p>
          <a:p>
            <a:endParaRPr lang="en-US"/>
          </a:p>
          <a:p>
            <a:endParaRPr lang="en-US"/>
          </a:p>
        </p:txBody>
      </p:sp>
      <p:sp>
        <p:nvSpPr>
          <p:cNvPr id="4" name="Slide Number Placeholder 3"/>
          <p:cNvSpPr>
            <a:spLocks noGrp="1"/>
          </p:cNvSpPr>
          <p:nvPr>
            <p:ph type="sldNum" sz="quarter" idx="5"/>
          </p:nvPr>
        </p:nvSpPr>
        <p:spPr/>
        <p:txBody>
          <a:bodyPr/>
          <a:lstStyle/>
          <a:p>
            <a:fld id="{353BA7A8-12B5-48D9-A9D2-A26DB64C7F8C}" type="slidenum">
              <a:rPr lang="en-US" smtClean="0"/>
              <a:t>12</a:t>
            </a:fld>
            <a:endParaRPr lang="en-US"/>
          </a:p>
        </p:txBody>
      </p:sp>
    </p:spTree>
    <p:extLst>
      <p:ext uri="{BB962C8B-B14F-4D97-AF65-F5344CB8AC3E}">
        <p14:creationId xmlns:p14="http://schemas.microsoft.com/office/powerpoint/2010/main" val="3334704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Conveying required elements</a:t>
            </a:r>
            <a:br>
              <a:rPr lang="en-US" sz="1200" kern="1200">
                <a:solidFill>
                  <a:schemeClr val="tx1"/>
                </a:solidFill>
                <a:effectLst/>
                <a:latin typeface="+mn-lt"/>
                <a:ea typeface="+mn-ea"/>
                <a:cs typeface="+mn-cs"/>
              </a:rPr>
            </a:br>
            <a:r>
              <a:rPr lang="en-US" sz="1200" kern="1200">
                <a:solidFill>
                  <a:schemeClr val="tx1"/>
                </a:solidFill>
                <a:effectLst/>
                <a:latin typeface="+mn-lt"/>
                <a:ea typeface="+mn-ea"/>
                <a:cs typeface="+mn-cs"/>
              </a:rPr>
              <a:t>Defining scope and technical requirements, the project agreement is the sole document defining contractual requirements. Design elements ‘required’ by the owner must be identified as such.</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 bridging documents often include a technical design concept that presents the project scheme and layout. The technical design concept articulates ‘one way’ of designing the project, but not ‘the only way.’ It provides proof of feasibility within the project constraints. The technical design concept represents a five to 30 percent effort level but varies by discipline and project. It can be used to estimate construction costs. The technical design concept is issued by bidders as a ‘no-reliance’ document, but it should not contain errors or be misleading.</a:t>
            </a:r>
          </a:p>
          <a:p>
            <a:r>
              <a:rPr lang="en-US" sz="1200" kern="1200">
                <a:solidFill>
                  <a:schemeClr val="tx1"/>
                </a:solidFill>
                <a:effectLst/>
                <a:latin typeface="+mn-lt"/>
                <a:ea typeface="+mn-ea"/>
                <a:cs typeface="+mn-cs"/>
              </a:rPr>
              <a:t>The technical design concept, or portions of which are defined as ‘required’ in the project agreement, is used to define scope requirements and measure compliance.</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Performance criteria</a:t>
            </a:r>
            <a:br>
              <a:rPr lang="en-US" sz="1200" kern="1200">
                <a:solidFill>
                  <a:schemeClr val="tx1"/>
                </a:solidFill>
                <a:effectLst/>
                <a:latin typeface="+mn-lt"/>
                <a:ea typeface="+mn-ea"/>
                <a:cs typeface="+mn-cs"/>
              </a:rPr>
            </a:br>
            <a:r>
              <a:rPr lang="en-US" sz="1200" kern="1200">
                <a:solidFill>
                  <a:schemeClr val="tx1"/>
                </a:solidFill>
                <a:effectLst/>
                <a:latin typeface="+mn-lt"/>
                <a:ea typeface="+mn-ea"/>
                <a:cs typeface="+mn-cs"/>
              </a:rPr>
              <a:t>To maximize innovation opportunities, bridging documents employ performance criteria, which are measurable performance attributes of products defining their suitability for installation on a specific project. The more the project description is expressed in performance criteria, the more flexibility the design-builder has in creating an efficient final design.</a:t>
            </a:r>
          </a:p>
          <a:p>
            <a:r>
              <a:rPr lang="en-US" sz="1200" kern="1200">
                <a:solidFill>
                  <a:schemeClr val="tx1"/>
                </a:solidFill>
                <a:effectLst/>
                <a:latin typeface="+mn-lt"/>
                <a:ea typeface="+mn-ea"/>
                <a:cs typeface="+mn-cs"/>
              </a:rPr>
              <a:t>As an example of performance criteria, the Ottawa Light-rail Transit (OLRT) is a completely new system including tunnels, railway, stations, maintenance facilities, vehicles, and a 30-year maintenance term. The bridging documents for this Canadian project established light-rail system performance criteria of 24,000 people her hour (</a:t>
            </a:r>
            <a:r>
              <a:rPr lang="en-US" sz="1200" kern="1200" err="1">
                <a:solidFill>
                  <a:schemeClr val="tx1"/>
                </a:solidFill>
                <a:effectLst/>
                <a:latin typeface="+mn-lt"/>
                <a:ea typeface="+mn-ea"/>
                <a:cs typeface="+mn-cs"/>
              </a:rPr>
              <a:t>pph</a:t>
            </a:r>
            <a:r>
              <a:rPr lang="en-US" sz="1200" kern="1200">
                <a:solidFill>
                  <a:schemeClr val="tx1"/>
                </a:solidFill>
                <a:effectLst/>
                <a:latin typeface="+mn-lt"/>
                <a:ea typeface="+mn-ea"/>
                <a:cs typeface="+mn-cs"/>
              </a:rPr>
              <a:t>). This allowed the proposing D-B teams to find the most efficient combination of vehicle capacity, headway, and station capacity to meet the performance criteria.</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Innovation</a:t>
            </a:r>
            <a:br>
              <a:rPr lang="en-US" sz="1200" kern="1200">
                <a:solidFill>
                  <a:schemeClr val="tx1"/>
                </a:solidFill>
                <a:effectLst/>
                <a:latin typeface="+mn-lt"/>
                <a:ea typeface="+mn-ea"/>
                <a:cs typeface="+mn-cs"/>
              </a:rPr>
            </a:br>
            <a:r>
              <a:rPr lang="en-US" sz="1200" kern="1200" err="1">
                <a:solidFill>
                  <a:schemeClr val="tx1"/>
                </a:solidFill>
                <a:effectLst/>
                <a:latin typeface="+mn-lt"/>
                <a:ea typeface="+mn-ea"/>
                <a:cs typeface="+mn-cs"/>
              </a:rPr>
              <a:t>Innovation</a:t>
            </a:r>
            <a:r>
              <a:rPr lang="en-US" sz="1200" kern="1200">
                <a:solidFill>
                  <a:schemeClr val="tx1"/>
                </a:solidFill>
                <a:effectLst/>
                <a:latin typeface="+mn-lt"/>
                <a:ea typeface="+mn-ea"/>
                <a:cs typeface="+mn-cs"/>
              </a:rPr>
              <a:t> in design-build projects is encouraged when performance criteria is used. Collaboration between the designer and builder also results in innovation. As long as the bridging documents clearly define the project requirements and performance criteria and tests, the owner gains value.</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Cost</a:t>
            </a:r>
            <a:br>
              <a:rPr lang="en-US" sz="1200" kern="1200">
                <a:solidFill>
                  <a:schemeClr val="tx1"/>
                </a:solidFill>
                <a:effectLst/>
                <a:latin typeface="+mn-lt"/>
                <a:ea typeface="+mn-ea"/>
                <a:cs typeface="+mn-cs"/>
              </a:rPr>
            </a:br>
            <a:r>
              <a:rPr lang="en-US" sz="1200" kern="1200">
                <a:solidFill>
                  <a:schemeClr val="tx1"/>
                </a:solidFill>
                <a:effectLst/>
                <a:latin typeface="+mn-lt"/>
                <a:ea typeface="+mn-ea"/>
                <a:cs typeface="+mn-cs"/>
              </a:rPr>
              <a:t>Project cost is the critical owner and proposer concern. Bridging documents are used by the owner to develop a construction cost estimate. An accurate bridging cost estimate is essential for the owner’s budgeting, risk analysis, value analysis, and financial models. Bridging documents are used by proposers to develop their cost/bids. The overall level of design in bridging documents, and the level of design in specific project elements, is driven by what information is necessary to get an accurate bid and cost estimate.</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Schedule</a:t>
            </a:r>
            <a:br>
              <a:rPr lang="en-US" sz="1200" kern="1200">
                <a:solidFill>
                  <a:schemeClr val="tx1"/>
                </a:solidFill>
                <a:effectLst/>
                <a:latin typeface="+mn-lt"/>
                <a:ea typeface="+mn-ea"/>
                <a:cs typeface="+mn-cs"/>
              </a:rPr>
            </a:br>
            <a:r>
              <a:rPr lang="en-US" sz="1200" kern="1200">
                <a:solidFill>
                  <a:schemeClr val="tx1"/>
                </a:solidFill>
                <a:effectLst/>
                <a:latin typeface="+mn-lt"/>
                <a:ea typeface="+mn-ea"/>
                <a:cs typeface="+mn-cs"/>
              </a:rPr>
              <a:t>Bridging documents provide proof of feasibility within the project constraints. On longer, more complex projects, and those with long lead items and schedule constraints, it is important to develop an accurate schedule with the bridging documents. The design-build approach results in accelerated project completion—the bridging documents must capture this value for the owner through setting accelerated—but still feasible—milestone and completion dates for the project in the bridging documents.</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Transparency</a:t>
            </a:r>
            <a:br>
              <a:rPr lang="en-US" sz="1200" kern="1200">
                <a:solidFill>
                  <a:schemeClr val="tx1"/>
                </a:solidFill>
                <a:effectLst/>
                <a:latin typeface="+mn-lt"/>
                <a:ea typeface="+mn-ea"/>
                <a:cs typeface="+mn-cs"/>
              </a:rPr>
            </a:br>
            <a:r>
              <a:rPr lang="en-US" sz="1200" kern="1200">
                <a:solidFill>
                  <a:schemeClr val="tx1"/>
                </a:solidFill>
                <a:effectLst/>
                <a:latin typeface="+mn-lt"/>
                <a:ea typeface="+mn-ea"/>
                <a:cs typeface="+mn-cs"/>
              </a:rPr>
              <a:t>The bridging documents should disclose all relevant information to teams bidding on the project. Design-build transfers a lot of the risk from the owner to the D-B team, but it does not eliminate claims. Providing all relevant information reduces claims and results in better bids.</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Quality control in the D-B project</a:t>
            </a:r>
            <a:br>
              <a:rPr lang="en-US" sz="1200" kern="1200">
                <a:solidFill>
                  <a:schemeClr val="tx1"/>
                </a:solidFill>
                <a:effectLst/>
                <a:latin typeface="+mn-lt"/>
                <a:ea typeface="+mn-ea"/>
                <a:cs typeface="+mn-cs"/>
              </a:rPr>
            </a:br>
            <a:r>
              <a:rPr lang="en-US" sz="1200" kern="1200">
                <a:solidFill>
                  <a:schemeClr val="tx1"/>
                </a:solidFill>
                <a:effectLst/>
                <a:latin typeface="+mn-lt"/>
                <a:ea typeface="+mn-ea"/>
                <a:cs typeface="+mn-cs"/>
              </a:rPr>
              <a:t>Quality control (QC) is the sole responsibility of the design-build team. The owner may perform quality assurance (QA) testing or hire an independent QA consultant for acceptance. The bridging documents identify the overall quality planning, controlling, reporting, and auditing requirements. The D-B team is required to prepare a quality plan consistent with these requirements, often prior to selection.</a:t>
            </a:r>
          </a:p>
          <a:p>
            <a:r>
              <a:rPr lang="en-US" sz="1200" kern="1200">
                <a:solidFill>
                  <a:schemeClr val="tx1"/>
                </a:solidFill>
                <a:effectLst/>
                <a:latin typeface="+mn-lt"/>
                <a:ea typeface="+mn-ea"/>
                <a:cs typeface="+mn-cs"/>
              </a:rPr>
              <a:t>The quality plan must include both construction and design QC components aligned with the owner’s standard requirements. The owner should trust the design-build team’s quality control system, but needs to be smart by requiring independent verification and auditing.</a:t>
            </a:r>
          </a:p>
          <a:p>
            <a:endParaRPr lang="en-US"/>
          </a:p>
        </p:txBody>
      </p:sp>
      <p:sp>
        <p:nvSpPr>
          <p:cNvPr id="4" name="Slide Number Placeholder 3"/>
          <p:cNvSpPr>
            <a:spLocks noGrp="1"/>
          </p:cNvSpPr>
          <p:nvPr>
            <p:ph type="sldNum" sz="quarter" idx="5"/>
          </p:nvPr>
        </p:nvSpPr>
        <p:spPr/>
        <p:txBody>
          <a:bodyPr/>
          <a:lstStyle/>
          <a:p>
            <a:fld id="{353BA7A8-12B5-48D9-A9D2-A26DB64C7F8C}" type="slidenum">
              <a:rPr lang="en-US" smtClean="0"/>
              <a:t>13</a:t>
            </a:fld>
            <a:endParaRPr lang="en-US"/>
          </a:p>
        </p:txBody>
      </p:sp>
    </p:spTree>
    <p:extLst>
      <p:ext uri="{BB962C8B-B14F-4D97-AF65-F5344CB8AC3E}">
        <p14:creationId xmlns:p14="http://schemas.microsoft.com/office/powerpoint/2010/main" val="16510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Risk allocation</a:t>
            </a:r>
            <a:br>
              <a:rPr lang="en-US" sz="1200" kern="1200">
                <a:solidFill>
                  <a:schemeClr val="tx1"/>
                </a:solidFill>
                <a:effectLst/>
                <a:latin typeface="+mn-lt"/>
                <a:ea typeface="+mn-ea"/>
                <a:cs typeface="+mn-cs"/>
              </a:rPr>
            </a:br>
            <a:r>
              <a:rPr lang="en-US" sz="1200" kern="1200">
                <a:solidFill>
                  <a:schemeClr val="tx1"/>
                </a:solidFill>
                <a:effectLst/>
                <a:latin typeface="+mn-lt"/>
                <a:ea typeface="+mn-ea"/>
                <a:cs typeface="+mn-cs"/>
              </a:rPr>
              <a:t>As the design is only partially complete at the time of bid and must be finished by the design-builder, the owner’s risk related to the design is low. However, the design-builder is in a high-risk position for final design, construction product, quality, and schedule. Its bid is based on the loosely defined bridging documents.</a:t>
            </a:r>
          </a:p>
          <a:p>
            <a:r>
              <a:rPr lang="en-US" sz="1200" kern="1200">
                <a:solidFill>
                  <a:schemeClr val="tx1"/>
                </a:solidFill>
                <a:effectLst/>
                <a:latin typeface="+mn-lt"/>
                <a:ea typeface="+mn-ea"/>
                <a:cs typeface="+mn-cs"/>
              </a:rPr>
              <a:t>The design-builder produces the final design product and assumes the risk for the final project schedule and the construction activity. Ideally, the project allocates risk to the party best able to manage, price, and insure the risk. Bridging documents are used to allocate risk between the owner and design builder.</a:t>
            </a:r>
          </a:p>
          <a:p>
            <a:r>
              <a:rPr lang="en-US" sz="1200" b="1" kern="1200">
                <a:solidFill>
                  <a:schemeClr val="tx1"/>
                </a:solidFill>
                <a:effectLst/>
                <a:latin typeface="+mn-lt"/>
                <a:ea typeface="+mn-ea"/>
                <a:cs typeface="+mn-cs"/>
              </a:rPr>
              <a:t>Market conditions</a:t>
            </a:r>
            <a:br>
              <a:rPr lang="en-US" sz="1200" kern="1200">
                <a:solidFill>
                  <a:schemeClr val="tx1"/>
                </a:solidFill>
                <a:effectLst/>
                <a:latin typeface="+mn-lt"/>
                <a:ea typeface="+mn-ea"/>
                <a:cs typeface="+mn-cs"/>
              </a:rPr>
            </a:br>
            <a:r>
              <a:rPr lang="en-US" sz="1200" kern="1200" err="1">
                <a:solidFill>
                  <a:schemeClr val="tx1"/>
                </a:solidFill>
                <a:effectLst/>
                <a:latin typeface="+mn-lt"/>
                <a:ea typeface="+mn-ea"/>
                <a:cs typeface="+mn-cs"/>
              </a:rPr>
              <a:t>Conditions</a:t>
            </a:r>
            <a:r>
              <a:rPr lang="en-US" sz="1200" kern="1200">
                <a:solidFill>
                  <a:schemeClr val="tx1"/>
                </a:solidFill>
                <a:effectLst/>
                <a:latin typeface="+mn-lt"/>
                <a:ea typeface="+mn-ea"/>
                <a:cs typeface="+mn-cs"/>
              </a:rPr>
              <a:t> in the construction market will affect the response to the request for proposals (RFP). It is important for owners to be able to gage the market conditions and what the construction market will accept. Design-build-operate-maintain, design-build-maintain, and public-private partnerships (P3s) are long-term contracts and have various payment mechanisms. It is particularly important to feel out the market conditions on long-term projects.</a:t>
            </a:r>
          </a:p>
          <a:p>
            <a:r>
              <a:rPr lang="en-US" sz="1200" kern="1200">
                <a:solidFill>
                  <a:schemeClr val="tx1"/>
                </a:solidFill>
                <a:effectLst/>
                <a:latin typeface="+mn-lt"/>
                <a:ea typeface="+mn-ea"/>
                <a:cs typeface="+mn-cs"/>
              </a:rPr>
              <a:t>For example, the Town of Dartmouth, Massachusetts, requested bids for wind turbine developers. The developers would receive revenue from power purchased by the town, depreciation tax credits, and renewable energy credits (REC) over the 20-year contract term. REC prices vary and can be sold forward in the market, but at a discount. Some bidders sought an adjustment if the renewable energy credit market fell substantially. The town felt the risk of a drop in renewable energy credits was something they would not accept, so it disallowed the contract adjustment. Three compliant bids were received, but some potential bidders chose not to partake.</a:t>
            </a:r>
          </a:p>
          <a:p>
            <a:r>
              <a:rPr lang="en-US" sz="1200" b="1" kern="1200">
                <a:solidFill>
                  <a:schemeClr val="tx1"/>
                </a:solidFill>
                <a:effectLst/>
                <a:latin typeface="+mn-lt"/>
                <a:ea typeface="+mn-ea"/>
                <a:cs typeface="+mn-cs"/>
              </a:rPr>
              <a:t>Terms of contract</a:t>
            </a:r>
            <a:br>
              <a:rPr lang="en-US" sz="1200" kern="1200">
                <a:solidFill>
                  <a:schemeClr val="tx1"/>
                </a:solidFill>
                <a:effectLst/>
                <a:latin typeface="+mn-lt"/>
                <a:ea typeface="+mn-ea"/>
                <a:cs typeface="+mn-cs"/>
              </a:rPr>
            </a:br>
            <a:r>
              <a:rPr lang="en-US" sz="1200" kern="1200">
                <a:solidFill>
                  <a:schemeClr val="tx1"/>
                </a:solidFill>
                <a:effectLst/>
                <a:latin typeface="+mn-lt"/>
                <a:ea typeface="+mn-ea"/>
                <a:cs typeface="+mn-cs"/>
              </a:rPr>
              <a:t>Since the project agreement is the sole document defining contractual requirements, it is important to have an agreement consistent with the project and owner needs. It is advised to provide a copy or draft of the proposed project agreement with the RFP. The project agreement is the document ultimately defining the project and allocating risk.</a:t>
            </a:r>
          </a:p>
          <a:p>
            <a:r>
              <a:rPr lang="en-US" sz="1200" b="1" kern="1200">
                <a:solidFill>
                  <a:schemeClr val="tx1"/>
                </a:solidFill>
                <a:effectLst/>
                <a:latin typeface="+mn-lt"/>
                <a:ea typeface="+mn-ea"/>
                <a:cs typeface="+mn-cs"/>
              </a:rPr>
              <a:t>Procurement process</a:t>
            </a:r>
            <a:br>
              <a:rPr lang="en-US" sz="1200" kern="1200">
                <a:solidFill>
                  <a:schemeClr val="tx1"/>
                </a:solidFill>
                <a:effectLst/>
                <a:latin typeface="+mn-lt"/>
                <a:ea typeface="+mn-ea"/>
                <a:cs typeface="+mn-cs"/>
              </a:rPr>
            </a:br>
            <a:r>
              <a:rPr lang="en-US" sz="1200" kern="1200">
                <a:solidFill>
                  <a:schemeClr val="tx1"/>
                </a:solidFill>
                <a:effectLst/>
                <a:latin typeface="+mn-lt"/>
                <a:ea typeface="+mn-ea"/>
                <a:cs typeface="+mn-cs"/>
              </a:rPr>
              <a:t>The procurement process is framed by applicable laws and the owner’s experience with design build. Important decisions in the procurement process are the selection method, handling of alternate designs, and use of incentives and stipends.</a:t>
            </a:r>
          </a:p>
          <a:p>
            <a:r>
              <a:rPr lang="en-US" sz="1200" b="1" kern="1200">
                <a:solidFill>
                  <a:schemeClr val="tx1"/>
                </a:solidFill>
                <a:effectLst/>
                <a:latin typeface="+mn-lt"/>
                <a:ea typeface="+mn-ea"/>
                <a:cs typeface="+mn-cs"/>
              </a:rPr>
              <a:t>Selection method</a:t>
            </a:r>
            <a:br>
              <a:rPr lang="en-US" sz="1200" kern="1200">
                <a:solidFill>
                  <a:schemeClr val="tx1"/>
                </a:solidFill>
                <a:effectLst/>
                <a:latin typeface="+mn-lt"/>
                <a:ea typeface="+mn-ea"/>
                <a:cs typeface="+mn-cs"/>
              </a:rPr>
            </a:br>
            <a:r>
              <a:rPr lang="en-US" sz="1200" kern="1200">
                <a:solidFill>
                  <a:schemeClr val="tx1"/>
                </a:solidFill>
                <a:effectLst/>
                <a:latin typeface="+mn-lt"/>
                <a:ea typeface="+mn-ea"/>
                <a:cs typeface="+mn-cs"/>
              </a:rPr>
              <a:t>The selection process establishes how design-build proposers exchange information with the owner. Agencies often pre-qualify bidders through a request for qualifications (RFQ) process. The bidders are most often joint ventures design and construction firms. Typically, three bidders are prequalified.</a:t>
            </a:r>
          </a:p>
          <a:p>
            <a:r>
              <a:rPr lang="en-US" sz="1200" kern="1200">
                <a:solidFill>
                  <a:schemeClr val="tx1"/>
                </a:solidFill>
                <a:effectLst/>
                <a:latin typeface="+mn-lt"/>
                <a:ea typeface="+mn-ea"/>
                <a:cs typeface="+mn-cs"/>
              </a:rPr>
              <a:t>Prequalification ensures only high-quality bidders receive the request for proposals and minimizes the risk of default during implementation. Prequalification also increases the bidder’s likelihood of success and often identifies who its competitors are. The RFQ evaluates both technical and financial capabilities of bidders; the submissions usually undergo a completeness review by the owner to determine compliance to the terms and conditions.</a:t>
            </a:r>
          </a:p>
          <a:p>
            <a:r>
              <a:rPr lang="en-US" sz="1200" kern="1200">
                <a:solidFill>
                  <a:schemeClr val="tx1"/>
                </a:solidFill>
                <a:effectLst/>
                <a:latin typeface="+mn-lt"/>
                <a:ea typeface="+mn-ea"/>
                <a:cs typeface="+mn-cs"/>
              </a:rPr>
              <a:t>Once prequalified D-B teams are identified, an RFP is issued, requesting project-specific information, including costs. Types of selection methods for complex design-build projects include cost/design competition (i.e. ‘best value’) and cost competition.</a:t>
            </a:r>
          </a:p>
          <a:p>
            <a:r>
              <a:rPr lang="en-US" sz="1200" kern="1200">
                <a:solidFill>
                  <a:schemeClr val="tx1"/>
                </a:solidFill>
                <a:effectLst/>
                <a:latin typeface="+mn-lt"/>
                <a:ea typeface="+mn-ea"/>
                <a:cs typeface="+mn-cs"/>
              </a:rPr>
              <a:t>Best-value selection methods provide for the consideration of cost, schedule, and other more subjective factors such as project management, design, QC, and team reputation. This type of selection is </a:t>
            </a:r>
            <a:r>
              <a:rPr lang="en-US" sz="1200" u="none" strike="noStrike" kern="1200">
                <a:solidFill>
                  <a:schemeClr val="tx1"/>
                </a:solidFill>
                <a:effectLst/>
                <a:latin typeface="+mn-lt"/>
                <a:ea typeface="+mn-ea"/>
                <a:cs typeface="+mn-cs"/>
                <a:hlinkClick r:id="rId3"/>
              </a:rPr>
              <a:t>gaining in popularity</a:t>
            </a:r>
            <a:r>
              <a:rPr lang="en-US" sz="1200" kern="1200">
                <a:solidFill>
                  <a:schemeClr val="tx1"/>
                </a:solidFill>
                <a:effectLst/>
                <a:latin typeface="+mn-lt"/>
                <a:ea typeface="+mn-ea"/>
                <a:cs typeface="+mn-cs"/>
              </a:rPr>
              <a:t> among design builders and owners due to the ability to consider all relevant factors.</a:t>
            </a:r>
          </a:p>
          <a:p>
            <a:r>
              <a:rPr lang="en-US" sz="1200" kern="1200">
                <a:solidFill>
                  <a:schemeClr val="tx1"/>
                </a:solidFill>
                <a:effectLst/>
                <a:latin typeface="+mn-lt"/>
                <a:ea typeface="+mn-ea"/>
                <a:cs typeface="+mn-cs"/>
              </a:rPr>
              <a:t>Best-value D-B means the highest overall value to the owner, considering quality and cost. The contract award is based on the lowest adjusted score, which is determined by dividing the price proposal by the technical proposal score or similar equation. Essentially, value = price/quality.</a:t>
            </a:r>
          </a:p>
          <a:p>
            <a:r>
              <a:rPr lang="en-US" sz="1200" b="1" kern="1200">
                <a:solidFill>
                  <a:schemeClr val="tx1"/>
                </a:solidFill>
                <a:effectLst/>
                <a:latin typeface="+mn-lt"/>
                <a:ea typeface="+mn-ea"/>
                <a:cs typeface="+mn-cs"/>
              </a:rPr>
              <a:t>Incentives and disincentives</a:t>
            </a:r>
            <a:br>
              <a:rPr lang="en-US" sz="1200" kern="1200">
                <a:solidFill>
                  <a:schemeClr val="tx1"/>
                </a:solidFill>
                <a:effectLst/>
                <a:latin typeface="+mn-lt"/>
                <a:ea typeface="+mn-ea"/>
                <a:cs typeface="+mn-cs"/>
              </a:rPr>
            </a:br>
            <a:r>
              <a:rPr lang="en-US" sz="1200" kern="1200">
                <a:solidFill>
                  <a:schemeClr val="tx1"/>
                </a:solidFill>
                <a:effectLst/>
                <a:latin typeface="+mn-lt"/>
                <a:ea typeface="+mn-ea"/>
                <a:cs typeface="+mn-cs"/>
              </a:rPr>
              <a:t>Similar to what might be expected on a design-bid-build project, monetary incentives and disincentives encourage certain project outcomes and discourage others. However, in design build, the D-B team will finish the design and has more room to innovate, which gives it greater control over project outcomes. The incentives and disincentives in bridging documents should be carefully written and are usually capped with a maximum cumulative incentive or disincentive.</a:t>
            </a:r>
          </a:p>
          <a:p>
            <a:r>
              <a:rPr lang="en-US" sz="1200" kern="1200">
                <a:solidFill>
                  <a:schemeClr val="tx1"/>
                </a:solidFill>
                <a:effectLst/>
                <a:latin typeface="+mn-lt"/>
                <a:ea typeface="+mn-ea"/>
                <a:cs typeface="+mn-cs"/>
              </a:rPr>
              <a:t>An example can be found with the Fore River Bridge, spanning the Weymouth Fore River in Quincy and Weymouth, Massachusetts. For this project, traffic impacts were a high priority. The bridging documents enabled the design builder to restrict traffic during limited time periods. They allowed monetary incentives to minimize the restrictions, and disincentives for exceeding the traffic restrictions.</a:t>
            </a:r>
          </a:p>
          <a:p>
            <a:r>
              <a:rPr lang="en-US" sz="1200" b="1" kern="1200">
                <a:solidFill>
                  <a:schemeClr val="tx1"/>
                </a:solidFill>
                <a:effectLst/>
                <a:latin typeface="+mn-lt"/>
                <a:ea typeface="+mn-ea"/>
                <a:cs typeface="+mn-cs"/>
              </a:rPr>
              <a:t>Alternates</a:t>
            </a:r>
            <a:br>
              <a:rPr lang="en-US" sz="1200" kern="1200">
                <a:solidFill>
                  <a:schemeClr val="tx1"/>
                </a:solidFill>
                <a:effectLst/>
                <a:latin typeface="+mn-lt"/>
                <a:ea typeface="+mn-ea"/>
                <a:cs typeface="+mn-cs"/>
              </a:rPr>
            </a:br>
            <a:r>
              <a:rPr lang="en-US" sz="1200" kern="1200">
                <a:solidFill>
                  <a:schemeClr val="tx1"/>
                </a:solidFill>
                <a:effectLst/>
                <a:latin typeface="+mn-lt"/>
                <a:ea typeface="+mn-ea"/>
                <a:cs typeface="+mn-cs"/>
              </a:rPr>
              <a:t>The RFP may allow proposers to submit alternate designs. Alternates may also include project schedules and construction methods. Review of alternate designs can take significant time and effort, so alternate designs are sometimes not allowed, or are limited in number. Alternate designs are kept confidential between the owner and the alternate design proposer and are not usually shared with other proposers. However, if an alternate design is approved that changes the basis of the bid, project constraints, or project risk allocation, other proposers may be notified of the changes to the RFP. Agencies should define the preferred design direction and limit alternate design direction(s) in the RFP.</a:t>
            </a:r>
          </a:p>
          <a:p>
            <a:r>
              <a:rPr lang="en-US" sz="1200" kern="1200">
                <a:solidFill>
                  <a:schemeClr val="tx1"/>
                </a:solidFill>
                <a:effectLst/>
                <a:latin typeface="+mn-lt"/>
                <a:ea typeface="+mn-ea"/>
                <a:cs typeface="+mn-cs"/>
              </a:rPr>
              <a:t>After selection, the design build team may identify alternate designs or value engineering change proposals (VECP). The latter usually consists of a design change and change in project value. Bridging documents should include whether VECPs will be allowed and, if so, how they will be handled.</a:t>
            </a:r>
          </a:p>
          <a:p>
            <a:r>
              <a:rPr lang="en-US" sz="1200" kern="1200">
                <a:solidFill>
                  <a:schemeClr val="tx1"/>
                </a:solidFill>
                <a:effectLst/>
                <a:latin typeface="+mn-lt"/>
                <a:ea typeface="+mn-ea"/>
                <a:cs typeface="+mn-cs"/>
              </a:rPr>
              <a:t>Stipends</a:t>
            </a:r>
            <a:br>
              <a:rPr lang="en-US" sz="1200" kern="1200">
                <a:solidFill>
                  <a:schemeClr val="tx1"/>
                </a:solidFill>
                <a:effectLst/>
                <a:latin typeface="+mn-lt"/>
                <a:ea typeface="+mn-ea"/>
                <a:cs typeface="+mn-cs"/>
              </a:rPr>
            </a:br>
            <a:r>
              <a:rPr lang="en-US" sz="1200" kern="1200" err="1">
                <a:solidFill>
                  <a:schemeClr val="tx1"/>
                </a:solidFill>
                <a:effectLst/>
                <a:latin typeface="+mn-lt"/>
                <a:ea typeface="+mn-ea"/>
                <a:cs typeface="+mn-cs"/>
              </a:rPr>
              <a:t>Stipends</a:t>
            </a:r>
            <a:r>
              <a:rPr lang="en-US" sz="1200" kern="1200">
                <a:solidFill>
                  <a:schemeClr val="tx1"/>
                </a:solidFill>
                <a:effectLst/>
                <a:latin typeface="+mn-lt"/>
                <a:ea typeface="+mn-ea"/>
                <a:cs typeface="+mn-cs"/>
              </a:rPr>
              <a:t> are partial compensation to unsuccessful proposers for their proposal development costs. Stipends are not always provided. Their amount varies depending on how attractive the project is to potential bidders. Acceptance of stipend may affect use of unsuccessful bidder’s information. If stipends are provided, bridging documents must clearly state conditions for award of the stipend (e.g. submission of a compliant bid by a shortlisted team).</a:t>
            </a:r>
          </a:p>
          <a:p>
            <a:r>
              <a:rPr lang="en-US" sz="1200" kern="1200">
                <a:solidFill>
                  <a:schemeClr val="tx1"/>
                </a:solidFill>
                <a:effectLst/>
                <a:latin typeface="+mn-lt"/>
                <a:ea typeface="+mn-ea"/>
                <a:cs typeface="+mn-cs"/>
              </a:rPr>
              <a:t> </a:t>
            </a:r>
          </a:p>
          <a:p>
            <a:r>
              <a:rPr lang="en-US" sz="1200" b="1" kern="1200">
                <a:solidFill>
                  <a:schemeClr val="tx1"/>
                </a:solidFill>
                <a:effectLst/>
                <a:latin typeface="+mn-lt"/>
                <a:ea typeface="+mn-ea"/>
                <a:cs typeface="+mn-cs"/>
              </a:rPr>
              <a:t>Project selection</a:t>
            </a:r>
            <a:br>
              <a:rPr lang="en-US" sz="1200" b="1" kern="1200">
                <a:solidFill>
                  <a:schemeClr val="tx1"/>
                </a:solidFill>
                <a:effectLst/>
                <a:latin typeface="+mn-lt"/>
                <a:ea typeface="+mn-ea"/>
                <a:cs typeface="+mn-cs"/>
              </a:rPr>
            </a:br>
            <a:r>
              <a:rPr lang="en-US" sz="1200" kern="1200">
                <a:solidFill>
                  <a:schemeClr val="tx1"/>
                </a:solidFill>
                <a:effectLst/>
                <a:latin typeface="+mn-lt"/>
                <a:ea typeface="+mn-ea"/>
                <a:cs typeface="+mn-cs"/>
              </a:rPr>
              <a:t>It is important to carefully select projects appropriate for design-build. Projects should have permitting, environmental clearance, and right-of-way acquisition prior to award of the D-B contract. Projects requiring a high level of definition prior to award will benefit less from this construction delivery method, as the project becomes more of a design-bid-build type process.</a:t>
            </a:r>
          </a:p>
          <a:p>
            <a:r>
              <a:rPr lang="en-US" sz="1200" kern="1200">
                <a:solidFill>
                  <a:schemeClr val="tx1"/>
                </a:solidFill>
                <a:effectLst/>
                <a:latin typeface="+mn-lt"/>
                <a:ea typeface="+mn-ea"/>
                <a:cs typeface="+mn-cs"/>
              </a:rPr>
              <a:t>Selected projects should have a team ready to quickly review design submissions and manage construction issues. Timely responses are critical; it is important to maintain good communication between owner and D-B team.</a:t>
            </a:r>
          </a:p>
          <a:p>
            <a:endParaRPr lang="en-US"/>
          </a:p>
        </p:txBody>
      </p:sp>
      <p:sp>
        <p:nvSpPr>
          <p:cNvPr id="4" name="Slide Number Placeholder 3"/>
          <p:cNvSpPr>
            <a:spLocks noGrp="1"/>
          </p:cNvSpPr>
          <p:nvPr>
            <p:ph type="sldNum" sz="quarter" idx="5"/>
          </p:nvPr>
        </p:nvSpPr>
        <p:spPr/>
        <p:txBody>
          <a:bodyPr/>
          <a:lstStyle/>
          <a:p>
            <a:fld id="{353BA7A8-12B5-48D9-A9D2-A26DB64C7F8C}" type="slidenum">
              <a:rPr lang="en-US" smtClean="0"/>
              <a:t>14</a:t>
            </a:fld>
            <a:endParaRPr lang="en-US"/>
          </a:p>
        </p:txBody>
      </p:sp>
    </p:spTree>
    <p:extLst>
      <p:ext uri="{BB962C8B-B14F-4D97-AF65-F5344CB8AC3E}">
        <p14:creationId xmlns:p14="http://schemas.microsoft.com/office/powerpoint/2010/main" val="3241230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People</a:t>
            </a:r>
            <a:br>
              <a:rPr lang="en-US" sz="1200" b="1" kern="1200">
                <a:solidFill>
                  <a:schemeClr val="tx1"/>
                </a:solidFill>
                <a:effectLst/>
                <a:latin typeface="+mn-lt"/>
                <a:ea typeface="+mn-ea"/>
                <a:cs typeface="+mn-cs"/>
              </a:rPr>
            </a:br>
            <a:r>
              <a:rPr lang="en-US" sz="1200" kern="1200">
                <a:solidFill>
                  <a:schemeClr val="tx1"/>
                </a:solidFill>
                <a:effectLst/>
                <a:latin typeface="+mn-lt"/>
                <a:ea typeface="+mn-ea"/>
                <a:cs typeface="+mn-cs"/>
              </a:rPr>
              <a:t>The bridging team must support innovative approaches and project changes by the design-build team as long as they meet or exceed the project goals and fixed criteria. </a:t>
            </a:r>
            <a:r>
              <a:rPr lang="en-US" sz="1200" kern="1200" dirty="0">
                <a:solidFill>
                  <a:schemeClr val="tx1"/>
                </a:solidFill>
                <a:effectLst/>
                <a:latin typeface="+mn-lt"/>
                <a:ea typeface="+mn-ea"/>
                <a:cs typeface="+mn-cs"/>
              </a:rPr>
              <a:t>Developing overly prescriptive design criteria stifles innovation. Communicating the performance approach to bridging and owner staff, and providing examples and training, can reduce this problem.</a:t>
            </a:r>
          </a:p>
          <a:p>
            <a:r>
              <a:rPr lang="en-US" sz="1200" kern="1200" dirty="0">
                <a:solidFill>
                  <a:schemeClr val="tx1"/>
                </a:solidFill>
                <a:effectLst/>
                <a:latin typeface="+mn-lt"/>
                <a:ea typeface="+mn-ea"/>
                <a:cs typeface="+mn-cs"/>
              </a:rPr>
              <a:t>People with prior successful D-B experience and those comfortable with the design-build project roles and responsibilities are necessary to avoid problems. People resistant to this construction delivery method can cause serious delays and claims. Management oversight and open communications are necessary to identify and minimize these issues.</a:t>
            </a:r>
          </a:p>
          <a:p>
            <a:r>
              <a:rPr lang="en-US" sz="1200" b="1" kern="1200" dirty="0">
                <a:solidFill>
                  <a:schemeClr val="tx1"/>
                </a:solidFill>
                <a:effectLst/>
                <a:latin typeface="+mn-lt"/>
                <a:ea typeface="+mn-ea"/>
                <a:cs typeface="+mn-cs"/>
              </a:rPr>
              <a:t>Front-end process</a:t>
            </a:r>
            <a:br>
              <a:rPr lang="en-US" sz="1200" b="1"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During (or before) bidding, the owner and the bridging team should make necessary land acquisitions, identify all impacted utilities, and obtain necessary permits. When there are unknown utilities, all available information should be shared with the proposing D-B teams.</a:t>
            </a:r>
          </a:p>
          <a:p>
            <a:r>
              <a:rPr lang="en-US" sz="1200" kern="1200" dirty="0">
                <a:solidFill>
                  <a:schemeClr val="tx1"/>
                </a:solidFill>
                <a:effectLst/>
                <a:latin typeface="+mn-lt"/>
                <a:ea typeface="+mn-ea"/>
                <a:cs typeface="+mn-cs"/>
              </a:rPr>
              <a:t>When possible, subsurface utility explorations should be undertaken. Permits cannot always be obtained until final design is complete or must be requested by the contractor. When permits cannot be obtained prior to the contract’s awarding, the owner and bridging team should meet with permitting agencies and share all information learned in the meetings with the proposing D-B teams.</a:t>
            </a:r>
          </a:p>
          <a:p>
            <a:r>
              <a:rPr lang="en-US" sz="1200" b="1" kern="1200" dirty="0">
                <a:solidFill>
                  <a:schemeClr val="tx1"/>
                </a:solidFill>
                <a:effectLst/>
                <a:latin typeface="+mn-lt"/>
                <a:ea typeface="+mn-ea"/>
                <a:cs typeface="+mn-cs"/>
              </a:rPr>
              <a:t>Bridging document quality control</a:t>
            </a:r>
            <a:br>
              <a:rPr lang="en-US" sz="1200" b="1"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While bridging documents provide an incomplete design, they must show something feasible and of good quality because the owner warrants the sufficiency of documents given to proposing D-B teams. Bridging projects should have project manuals and project-specific quality plans; they must follow all design procedures, quality documentation requirements, and owner quality requirements.</a:t>
            </a:r>
          </a:p>
          <a:p>
            <a:r>
              <a:rPr lang="en-US" sz="1200" kern="1200" dirty="0">
                <a:solidFill>
                  <a:schemeClr val="tx1"/>
                </a:solidFill>
                <a:effectLst/>
                <a:latin typeface="+mn-lt"/>
                <a:ea typeface="+mn-ea"/>
                <a:cs typeface="+mn-cs"/>
              </a:rPr>
              <a:t>These projects often take a large effort over a fairly short period, so training to get all team members up to speed on the project quality procedures as the project is initiated is advised. Coordination reviews are best performed in person with the required disciplines in the same meeting. </a:t>
            </a:r>
          </a:p>
          <a:p>
            <a:r>
              <a:rPr lang="en-US" sz="1200" b="1" kern="1200" dirty="0">
                <a:solidFill>
                  <a:schemeClr val="tx1"/>
                </a:solidFill>
                <a:effectLst/>
                <a:latin typeface="+mn-lt"/>
                <a:ea typeface="+mn-ea"/>
                <a:cs typeface="+mn-cs"/>
              </a:rPr>
              <a:t>Design submittals</a:t>
            </a:r>
            <a:br>
              <a:rPr lang="en-US" sz="1200" b="1"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 designer in the successful D-B team becomes the designer of record, completing development of the bridging plans and specifications with levels of effort necessary to construct the project, and providing as-built drawings for retention by the owner. The design-build plans and specifications are submitted for review and approval by the owner. These tend to be more streamlined than design-bid-build documents because they do not contain bidding information and because they are supplemented by work plans, catalog cuts, and shop drawings. Agencies may receive, but should avoid, approving shop drawings. Division 01 General Requirement specifications modify the contract so they may be prepared as part of the bridging documents, but should not be allowed in design submittals.</a:t>
            </a:r>
          </a:p>
          <a:p>
            <a:r>
              <a:rPr lang="en-US" sz="1200" kern="1200" dirty="0">
                <a:solidFill>
                  <a:schemeClr val="tx1"/>
                </a:solidFill>
                <a:effectLst/>
                <a:latin typeface="+mn-lt"/>
                <a:ea typeface="+mn-ea"/>
                <a:cs typeface="+mn-cs"/>
              </a:rPr>
              <a:t>Agencies often hire consultants to review design-build design submittals, but it is important to ensure these consultants have no conflicts of interest. In some cases, consultants can generate higher fees for themselves by objecting to unimportant and unnecessary design issues. This delays the project and costs all parties (except for them).</a:t>
            </a:r>
          </a:p>
          <a:p>
            <a:r>
              <a:rPr lang="en-US" sz="1200" b="1" kern="1200" dirty="0">
                <a:solidFill>
                  <a:schemeClr val="tx1"/>
                </a:solidFill>
                <a:effectLst/>
                <a:latin typeface="+mn-lt"/>
                <a:ea typeface="+mn-ea"/>
                <a:cs typeface="+mn-cs"/>
              </a:rPr>
              <a:t>Consistency</a:t>
            </a:r>
            <a:br>
              <a:rPr lang="en-US" sz="1200" b="1"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Terminology should be consistent across the bridging documents and with the contract/legal terminology to the furthest extent possible. A best practice is to make a list of terminology to be used on a project, and seek owner approval as early as possible. Once the terminology is approved, it should be circulated to all bridging team members, periodically reviewed and updated. All bridging documents must be checked to ensure consistent wording.</a:t>
            </a:r>
          </a:p>
          <a:p>
            <a:r>
              <a:rPr lang="en-US" sz="1200" b="1" kern="1200" dirty="0">
                <a:solidFill>
                  <a:schemeClr val="tx1"/>
                </a:solidFill>
                <a:effectLst/>
                <a:latin typeface="+mn-lt"/>
                <a:ea typeface="+mn-ea"/>
                <a:cs typeface="+mn-cs"/>
              </a:rPr>
              <a:t>Writing style and organization</a:t>
            </a:r>
            <a:br>
              <a:rPr lang="en-US" sz="1200" b="1"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As always, the </a:t>
            </a:r>
            <a:r>
              <a:rPr lang="en-US" sz="1200" i="1" kern="1200" dirty="0">
                <a:solidFill>
                  <a:schemeClr val="tx1"/>
                </a:solidFill>
                <a:effectLst/>
                <a:latin typeface="+mn-lt"/>
                <a:ea typeface="+mn-ea"/>
                <a:cs typeface="+mn-cs"/>
              </a:rPr>
              <a:t>Project Resource Manual CSI Manual of Practice</a:t>
            </a:r>
            <a:r>
              <a:rPr lang="en-US" sz="1200" kern="1200" dirty="0">
                <a:solidFill>
                  <a:schemeClr val="tx1"/>
                </a:solidFill>
                <a:effectLst/>
                <a:latin typeface="+mn-lt"/>
                <a:ea typeface="+mn-ea"/>
                <a:cs typeface="+mn-cs"/>
              </a:rPr>
              <a:t> offers sage advice when it comes to writing style and organization. One should use a clear, concise, and consistent style, and eliminate unnecessary words. Bridging documents are prepared by a large group of professionals with varying styles. It is beneficial to prepare and distribute templates with guidance on writing style before embarking on document preparation.</a:t>
            </a:r>
          </a:p>
          <a:p>
            <a:r>
              <a:rPr lang="en-US" sz="1200" kern="1200" dirty="0">
                <a:solidFill>
                  <a:schemeClr val="tx1"/>
                </a:solidFill>
                <a:effectLst/>
                <a:latin typeface="+mn-lt"/>
                <a:ea typeface="+mn-ea"/>
                <a:cs typeface="+mn-cs"/>
              </a:rPr>
              <a:t>Bridging documents should be organized using the owner’s standard table of contents. If the owner does not have a standard table of contents, </a:t>
            </a:r>
            <a:r>
              <a:rPr lang="en-US" sz="1200" i="1" kern="1200" dirty="0" err="1">
                <a:solidFill>
                  <a:schemeClr val="tx1"/>
                </a:solidFill>
                <a:effectLst/>
                <a:latin typeface="+mn-lt"/>
                <a:ea typeface="+mn-ea"/>
                <a:cs typeface="+mn-cs"/>
              </a:rPr>
              <a:t>MasterFormat</a:t>
            </a:r>
            <a:r>
              <a:rPr lang="en-US" sz="1200" kern="1200" dirty="0">
                <a:solidFill>
                  <a:schemeClr val="tx1"/>
                </a:solidFill>
                <a:effectLst/>
                <a:latin typeface="+mn-lt"/>
                <a:ea typeface="+mn-ea"/>
                <a:cs typeface="+mn-cs"/>
              </a:rPr>
              <a:t> and </a:t>
            </a:r>
            <a:r>
              <a:rPr lang="en-US" sz="1200" i="1" kern="1200" dirty="0" err="1">
                <a:solidFill>
                  <a:schemeClr val="tx1"/>
                </a:solidFill>
                <a:effectLst/>
                <a:latin typeface="+mn-lt"/>
                <a:ea typeface="+mn-ea"/>
                <a:cs typeface="+mn-cs"/>
              </a:rPr>
              <a:t>UniFormat</a:t>
            </a:r>
            <a:r>
              <a:rPr lang="en-US" sz="1200" kern="1200" dirty="0">
                <a:solidFill>
                  <a:schemeClr val="tx1"/>
                </a:solidFill>
                <a:effectLst/>
                <a:latin typeface="+mn-lt"/>
                <a:ea typeface="+mn-ea"/>
                <a:cs typeface="+mn-cs"/>
              </a:rPr>
              <a:t> are widely used effective tools for organizing the bridging document information.</a:t>
            </a:r>
          </a:p>
          <a:p>
            <a:r>
              <a:rPr lang="en-US" sz="1200" b="1" kern="1200" dirty="0">
                <a:solidFill>
                  <a:schemeClr val="tx1"/>
                </a:solidFill>
                <a:effectLst/>
                <a:latin typeface="+mn-lt"/>
                <a:ea typeface="+mn-ea"/>
                <a:cs typeface="+mn-cs"/>
              </a:rPr>
              <a:t>Pay item list and item descriptions</a:t>
            </a:r>
            <a:br>
              <a:rPr lang="en-US" sz="1200" b="1"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Bids are mostly lump sum. Multiple lump sums can identify bid costs for various portions or phases of the project. Sometimes, unit prices are included to shift quantity risk. If multiple lump sums and/or unit prices are used, payment items must be defined. For unit prices, the method of measuring the units must be included.</a:t>
            </a:r>
          </a:p>
          <a:p>
            <a:r>
              <a:rPr lang="en-US" sz="1200" b="1" kern="1200" dirty="0">
                <a:solidFill>
                  <a:schemeClr val="tx1"/>
                </a:solidFill>
                <a:effectLst/>
                <a:latin typeface="+mn-lt"/>
                <a:ea typeface="+mn-ea"/>
                <a:cs typeface="+mn-cs"/>
              </a:rPr>
              <a:t>‘</a:t>
            </a:r>
            <a:r>
              <a:rPr lang="en-US" sz="1200" b="1" kern="1200" dirty="0" err="1">
                <a:solidFill>
                  <a:schemeClr val="tx1"/>
                </a:solidFill>
                <a:effectLst/>
                <a:latin typeface="+mn-lt"/>
                <a:ea typeface="+mn-ea"/>
                <a:cs typeface="+mn-cs"/>
              </a:rPr>
              <a:t>Bidability</a:t>
            </a:r>
            <a:r>
              <a:rPr lang="en-US" sz="1200" b="1" kern="1200" dirty="0">
                <a:solidFill>
                  <a:schemeClr val="tx1"/>
                </a:solidFill>
                <a:effectLst/>
                <a:latin typeface="+mn-lt"/>
                <a:ea typeface="+mn-ea"/>
                <a:cs typeface="+mn-cs"/>
              </a:rPr>
              <a:t>’ of bridging documents</a:t>
            </a:r>
            <a:br>
              <a:rPr lang="en-US" sz="1200" b="1"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To be ‘</a:t>
            </a:r>
            <a:r>
              <a:rPr lang="en-US" sz="1200" kern="1200" dirty="0" err="1">
                <a:solidFill>
                  <a:schemeClr val="tx1"/>
                </a:solidFill>
                <a:effectLst/>
                <a:latin typeface="+mn-lt"/>
                <a:ea typeface="+mn-ea"/>
                <a:cs typeface="+mn-cs"/>
              </a:rPr>
              <a:t>bidable</a:t>
            </a:r>
            <a:r>
              <a:rPr lang="en-US" sz="1200" kern="1200" dirty="0">
                <a:solidFill>
                  <a:schemeClr val="tx1"/>
                </a:solidFill>
                <a:effectLst/>
                <a:latin typeface="+mn-lt"/>
                <a:ea typeface="+mn-ea"/>
                <a:cs typeface="+mn-cs"/>
              </a:rPr>
              <a:t>,’ the bridging documents must be technically correct and the baseline design must be able to be completed and constructed within the project duration. If the bridging documents are not </a:t>
            </a:r>
            <a:r>
              <a:rPr lang="en-US" sz="1200" kern="1200" dirty="0" err="1">
                <a:solidFill>
                  <a:schemeClr val="tx1"/>
                </a:solidFill>
                <a:effectLst/>
                <a:latin typeface="+mn-lt"/>
                <a:ea typeface="+mn-ea"/>
                <a:cs typeface="+mn-cs"/>
              </a:rPr>
              <a:t>bidable</a:t>
            </a:r>
            <a:r>
              <a:rPr lang="en-US" sz="1200" kern="1200" dirty="0">
                <a:solidFill>
                  <a:schemeClr val="tx1"/>
                </a:solidFill>
                <a:effectLst/>
                <a:latin typeface="+mn-lt"/>
                <a:ea typeface="+mn-ea"/>
                <a:cs typeface="+mn-cs"/>
              </a:rPr>
              <a:t>, the D-B proposers will not bid the project, or may put high-risk premiums on it, driving up the project cost to the owner.</a:t>
            </a:r>
          </a:p>
          <a:p>
            <a:endParaRPr lang="en-US" dirty="0"/>
          </a:p>
        </p:txBody>
      </p:sp>
      <p:sp>
        <p:nvSpPr>
          <p:cNvPr id="4" name="Slide Number Placeholder 3"/>
          <p:cNvSpPr>
            <a:spLocks noGrp="1"/>
          </p:cNvSpPr>
          <p:nvPr>
            <p:ph type="sldNum" sz="quarter" idx="5"/>
          </p:nvPr>
        </p:nvSpPr>
        <p:spPr/>
        <p:txBody>
          <a:bodyPr/>
          <a:lstStyle/>
          <a:p>
            <a:fld id="{353BA7A8-12B5-48D9-A9D2-A26DB64C7F8C}" type="slidenum">
              <a:rPr lang="en-US" smtClean="0"/>
              <a:t>15</a:t>
            </a:fld>
            <a:endParaRPr lang="en-US"/>
          </a:p>
        </p:txBody>
      </p:sp>
    </p:spTree>
    <p:extLst>
      <p:ext uri="{BB962C8B-B14F-4D97-AF65-F5344CB8AC3E}">
        <p14:creationId xmlns:p14="http://schemas.microsoft.com/office/powerpoint/2010/main" val="2724875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design phase has a lot (estimated here as about 25 issues)</a:t>
            </a:r>
          </a:p>
        </p:txBody>
      </p:sp>
      <p:sp>
        <p:nvSpPr>
          <p:cNvPr id="4" name="Slide Number Placeholder 3"/>
          <p:cNvSpPr>
            <a:spLocks noGrp="1"/>
          </p:cNvSpPr>
          <p:nvPr>
            <p:ph type="sldNum" sz="quarter" idx="5"/>
          </p:nvPr>
        </p:nvSpPr>
        <p:spPr/>
        <p:txBody>
          <a:bodyPr/>
          <a:lstStyle/>
          <a:p>
            <a:fld id="{353BA7A8-12B5-48D9-A9D2-A26DB64C7F8C}" type="slidenum">
              <a:rPr lang="en-US" smtClean="0"/>
              <a:t>16</a:t>
            </a:fld>
            <a:endParaRPr lang="en-US"/>
          </a:p>
        </p:txBody>
      </p:sp>
    </p:spTree>
    <p:extLst>
      <p:ext uri="{BB962C8B-B14F-4D97-AF65-F5344CB8AC3E}">
        <p14:creationId xmlns:p14="http://schemas.microsoft.com/office/powerpoint/2010/main" val="859792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3BA7A8-12B5-48D9-A9D2-A26DB64C7F8C}" type="slidenum">
              <a:rPr lang="en-US" smtClean="0"/>
              <a:t>18</a:t>
            </a:fld>
            <a:endParaRPr lang="en-US"/>
          </a:p>
        </p:txBody>
      </p:sp>
    </p:spTree>
    <p:extLst>
      <p:ext uri="{BB962C8B-B14F-4D97-AF65-F5344CB8AC3E}">
        <p14:creationId xmlns:p14="http://schemas.microsoft.com/office/powerpoint/2010/main" val="1687989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a:solidFill>
                  <a:schemeClr val="tx1"/>
                </a:solidFill>
                <a:effectLst/>
                <a:latin typeface="+mn-lt"/>
                <a:ea typeface="+mn-ea"/>
                <a:cs typeface="+mn-cs"/>
              </a:rPr>
              <a:t>Every year Public Works hosts an event to discuss upcoming contracting opportunities with potential contractors and vendors. </a:t>
            </a:r>
          </a:p>
          <a:p>
            <a:pPr fontAlgn="base"/>
            <a:r>
              <a:rPr lang="en-US" sz="1200" kern="1200">
                <a:solidFill>
                  <a:schemeClr val="tx1"/>
                </a:solidFill>
                <a:effectLst/>
                <a:latin typeface="+mn-lt"/>
                <a:ea typeface="+mn-ea"/>
                <a:cs typeface="+mn-cs"/>
              </a:rPr>
              <a:t> </a:t>
            </a:r>
          </a:p>
          <a:p>
            <a:pPr fontAlgn="base"/>
            <a:r>
              <a:rPr lang="en-US" sz="1200" kern="1200">
                <a:solidFill>
                  <a:schemeClr val="tx1"/>
                </a:solidFill>
                <a:effectLst/>
                <a:latin typeface="+mn-lt"/>
                <a:ea typeface="+mn-ea"/>
                <a:cs typeface="+mn-cs"/>
              </a:rPr>
              <a:t>This year, by request, they have moved the date up to February 19, 2019. </a:t>
            </a:r>
          </a:p>
          <a:p>
            <a:pPr fontAlgn="base"/>
            <a:endParaRPr lang="en-US" sz="1200" u="sng" kern="1200">
              <a:solidFill>
                <a:schemeClr val="tx1"/>
              </a:solidFill>
              <a:effectLst/>
              <a:latin typeface="+mn-lt"/>
              <a:ea typeface="+mn-ea"/>
              <a:cs typeface="+mn-cs"/>
            </a:endParaRPr>
          </a:p>
          <a:p>
            <a:pPr fontAlgn="base"/>
            <a:r>
              <a:rPr lang="en-US" sz="1200" u="sng" kern="1200">
                <a:solidFill>
                  <a:schemeClr val="tx1"/>
                </a:solidFill>
                <a:effectLst/>
                <a:latin typeface="+mn-lt"/>
                <a:ea typeface="+mn-ea"/>
                <a:cs typeface="+mn-cs"/>
              </a:rPr>
              <a:t>The city has requested information on Center members to invite them to the event.  We do not share your information without your permission, so if you wish us to share your contact information so that you can be invited, please let us know by email.</a:t>
            </a:r>
            <a:endParaRPr lang="en-US" sz="1200" kern="1200">
              <a:solidFill>
                <a:schemeClr val="tx1"/>
              </a:solidFill>
              <a:effectLst/>
              <a:latin typeface="+mn-lt"/>
              <a:ea typeface="+mn-ea"/>
              <a:cs typeface="+mn-cs"/>
            </a:endParaRPr>
          </a:p>
          <a:p>
            <a:pPr fontAlgn="base"/>
            <a:r>
              <a:rPr lang="en-US" sz="1200" kern="1200">
                <a:solidFill>
                  <a:schemeClr val="tx1"/>
                </a:solidFill>
                <a:effectLst/>
                <a:latin typeface="+mn-lt"/>
                <a:ea typeface="+mn-ea"/>
                <a:cs typeface="+mn-cs"/>
              </a:rPr>
              <a:t> </a:t>
            </a:r>
          </a:p>
          <a:p>
            <a:pPr fontAlgn="base"/>
            <a:r>
              <a:rPr lang="en-US" sz="1200" kern="1200">
                <a:solidFill>
                  <a:schemeClr val="tx1"/>
                </a:solidFill>
                <a:effectLst/>
                <a:latin typeface="+mn-lt"/>
                <a:ea typeface="+mn-ea"/>
                <a:cs typeface="+mn-cs"/>
              </a:rPr>
              <a:t>It will be an opportunity to meet one on one with primes who have done work for the City, and share their 5 minute elevator pitch for why they would be a great partner on a major project.</a:t>
            </a:r>
          </a:p>
          <a:p>
            <a:pPr fontAlgn="base"/>
            <a:r>
              <a:rPr lang="en-US" sz="1200" kern="1200">
                <a:solidFill>
                  <a:schemeClr val="tx1"/>
                </a:solidFill>
                <a:effectLst/>
                <a:latin typeface="+mn-lt"/>
                <a:ea typeface="+mn-ea"/>
                <a:cs typeface="+mn-cs"/>
              </a:rPr>
              <a:t> </a:t>
            </a:r>
          </a:p>
          <a:p>
            <a:pPr fontAlgn="base"/>
            <a:r>
              <a:rPr lang="en-US" sz="1200" kern="1200">
                <a:solidFill>
                  <a:schemeClr val="tx1"/>
                </a:solidFill>
                <a:effectLst/>
                <a:latin typeface="+mn-lt"/>
                <a:ea typeface="+mn-ea"/>
                <a:cs typeface="+mn-cs"/>
              </a:rPr>
              <a:t>They should attend the event with </a:t>
            </a:r>
          </a:p>
          <a:p>
            <a:pPr marL="171450" indent="-171450" fontAlgn="base">
              <a:buFont typeface="Arial" panose="020B0604020202020204" pitchFamily="34" charset="0"/>
              <a:buChar char="•"/>
            </a:pPr>
            <a:r>
              <a:rPr lang="en-US" sz="1200" kern="1200">
                <a:solidFill>
                  <a:schemeClr val="tx1"/>
                </a:solidFill>
                <a:effectLst/>
                <a:latin typeface="+mn-lt"/>
                <a:ea typeface="+mn-ea"/>
                <a:cs typeface="+mn-cs"/>
              </a:rPr>
              <a:t>business cards, </a:t>
            </a:r>
          </a:p>
          <a:p>
            <a:pPr marL="171450" lvl="0" indent="-171450" fontAlgn="base">
              <a:buFont typeface="Arial" panose="020B0604020202020204" pitchFamily="34" charset="0"/>
              <a:buChar char="•"/>
            </a:pPr>
            <a:r>
              <a:rPr lang="en-US" sz="1200" kern="1200">
                <a:solidFill>
                  <a:schemeClr val="tx1"/>
                </a:solidFill>
                <a:effectLst/>
                <a:latin typeface="+mn-lt"/>
                <a:ea typeface="+mn-ea"/>
                <a:cs typeface="+mn-cs"/>
              </a:rPr>
              <a:t>1 page marketing flyers with pertinent information on what their company does, </a:t>
            </a:r>
          </a:p>
          <a:p>
            <a:pPr marL="171450" lvl="0" indent="-171450" fontAlgn="base">
              <a:buFont typeface="Arial" panose="020B0604020202020204" pitchFamily="34" charset="0"/>
              <a:buChar char="•"/>
            </a:pPr>
            <a:r>
              <a:rPr lang="en-US" sz="1200" kern="1200">
                <a:solidFill>
                  <a:schemeClr val="tx1"/>
                </a:solidFill>
                <a:effectLst/>
                <a:latin typeface="+mn-lt"/>
                <a:ea typeface="+mn-ea"/>
                <a:cs typeface="+mn-cs"/>
              </a:rPr>
              <a:t>testimonials from past clients, </a:t>
            </a:r>
          </a:p>
          <a:p>
            <a:pPr marL="171450" lvl="0" indent="-171450" fontAlgn="base">
              <a:buFont typeface="Arial" panose="020B0604020202020204" pitchFamily="34" charset="0"/>
              <a:buChar char="•"/>
            </a:pPr>
            <a:r>
              <a:rPr lang="en-US" sz="1200" kern="1200">
                <a:solidFill>
                  <a:schemeClr val="tx1"/>
                </a:solidFill>
                <a:effectLst/>
                <a:latin typeface="+mn-lt"/>
                <a:ea typeface="+mn-ea"/>
                <a:cs typeface="+mn-cs"/>
              </a:rPr>
              <a:t>bonding and insurance levels, </a:t>
            </a:r>
          </a:p>
          <a:p>
            <a:pPr marL="171450" lvl="0" indent="-171450" fontAlgn="base">
              <a:buFont typeface="Arial" panose="020B0604020202020204" pitchFamily="34" charset="0"/>
              <a:buChar char="•"/>
            </a:pPr>
            <a:r>
              <a:rPr lang="en-US" sz="1200" kern="1200">
                <a:solidFill>
                  <a:schemeClr val="tx1"/>
                </a:solidFill>
                <a:effectLst/>
                <a:latin typeface="+mn-lt"/>
                <a:ea typeface="+mn-ea"/>
                <a:cs typeface="+mn-cs"/>
              </a:rPr>
              <a:t>workforce plans (Affirmative Action Plans, Union affiliations, Section 3 Plans </a:t>
            </a:r>
            <a:r>
              <a:rPr lang="en-US" sz="1200" kern="1200" err="1">
                <a:solidFill>
                  <a:schemeClr val="tx1"/>
                </a:solidFill>
                <a:effectLst/>
                <a:latin typeface="+mn-lt"/>
                <a:ea typeface="+mn-ea"/>
                <a:cs typeface="+mn-cs"/>
              </a:rPr>
              <a:t>etc</a:t>
            </a:r>
            <a:r>
              <a:rPr lang="en-US" sz="1200" kern="1200">
                <a:solidFill>
                  <a:schemeClr val="tx1"/>
                </a:solidFill>
                <a:effectLst/>
                <a:latin typeface="+mn-lt"/>
                <a:ea typeface="+mn-ea"/>
                <a:cs typeface="+mn-cs"/>
              </a:rPr>
              <a:t>), </a:t>
            </a:r>
          </a:p>
          <a:p>
            <a:pPr marL="171450" lvl="0" indent="-171450" fontAlgn="base">
              <a:buFont typeface="Arial" panose="020B0604020202020204" pitchFamily="34" charset="0"/>
              <a:buChar char="•"/>
            </a:pPr>
            <a:r>
              <a:rPr lang="en-US" sz="1200" kern="1200">
                <a:solidFill>
                  <a:schemeClr val="tx1"/>
                </a:solidFill>
                <a:effectLst/>
                <a:latin typeface="+mn-lt"/>
                <a:ea typeface="+mn-ea"/>
                <a:cs typeface="+mn-cs"/>
              </a:rPr>
              <a:t>visuals of the scale and scope of work they’ve completed and </a:t>
            </a:r>
          </a:p>
          <a:p>
            <a:pPr marL="171450" lvl="0" indent="-171450" fontAlgn="base">
              <a:buFont typeface="Arial" panose="020B0604020202020204" pitchFamily="34" charset="0"/>
              <a:buChar char="•"/>
            </a:pPr>
            <a:r>
              <a:rPr lang="en-US" sz="1200" kern="1200">
                <a:solidFill>
                  <a:schemeClr val="tx1"/>
                </a:solidFill>
                <a:effectLst/>
                <a:latin typeface="+mn-lt"/>
                <a:ea typeface="+mn-ea"/>
                <a:cs typeface="+mn-cs"/>
              </a:rPr>
              <a:t>a short list of people primes can call to discuss evaluation of their past jobs. </a:t>
            </a:r>
          </a:p>
          <a:p>
            <a:pPr fontAlgn="base"/>
            <a:r>
              <a:rPr lang="en-US" sz="1200" kern="1200">
                <a:solidFill>
                  <a:schemeClr val="tx1"/>
                </a:solidFill>
                <a:effectLst/>
                <a:latin typeface="+mn-lt"/>
                <a:ea typeface="+mn-ea"/>
                <a:cs typeface="+mn-cs"/>
              </a:rPr>
              <a:t> </a:t>
            </a:r>
          </a:p>
          <a:p>
            <a:pPr fontAlgn="base"/>
            <a:r>
              <a:rPr lang="en-US" sz="1200" kern="1200">
                <a:solidFill>
                  <a:schemeClr val="tx1"/>
                </a:solidFill>
                <a:effectLst/>
                <a:latin typeface="+mn-lt"/>
                <a:ea typeface="+mn-ea"/>
                <a:cs typeface="+mn-cs"/>
              </a:rPr>
              <a:t>On March 20 the Firm the city hired to do a disparity study will be here at the Center to speak to and listen to businesses to learn about barriers to growth in the community.  They need to hear from you and others you know to include in their report.  It’s also important that they know your businesses exist, otherwise the reason the opportunities aren’t made available is because the companies to take advantage of the opportunities don’t exist.  I don’t know about you, but I don’t like being told I don’t exist.  </a:t>
            </a:r>
            <a:r>
              <a:rPr lang="en-US" sz="1200" kern="1200">
                <a:solidFill>
                  <a:schemeClr val="tx1"/>
                </a:solidFill>
                <a:effectLst/>
                <a:latin typeface="+mn-lt"/>
                <a:ea typeface="+mn-ea"/>
                <a:cs typeface="+mn-cs"/>
                <a:sym typeface="Wingdings" panose="05000000000000000000" pitchFamily="2" charset="2"/>
              </a:rPr>
              <a:t></a:t>
            </a:r>
            <a:endParaRPr lang="en-US" sz="1200" kern="1200">
              <a:solidFill>
                <a:schemeClr val="tx1"/>
              </a:solidFill>
              <a:effectLst/>
              <a:latin typeface="+mn-lt"/>
              <a:ea typeface="+mn-ea"/>
              <a:cs typeface="+mn-cs"/>
            </a:endParaRPr>
          </a:p>
          <a:p>
            <a:pPr fontAlgn="base"/>
            <a:r>
              <a:rPr lang="en-US" sz="1200" kern="1200">
                <a:solidFill>
                  <a:schemeClr val="tx1"/>
                </a:solidFill>
                <a:effectLst/>
                <a:latin typeface="+mn-lt"/>
                <a:ea typeface="+mn-ea"/>
                <a:cs typeface="+mn-cs"/>
              </a:rPr>
              <a:t> </a:t>
            </a:r>
          </a:p>
          <a:p>
            <a:endParaRPr lang="en-US"/>
          </a:p>
        </p:txBody>
      </p:sp>
      <p:sp>
        <p:nvSpPr>
          <p:cNvPr id="4" name="Slide Number Placeholder 3"/>
          <p:cNvSpPr>
            <a:spLocks noGrp="1"/>
          </p:cNvSpPr>
          <p:nvPr>
            <p:ph type="sldNum" sz="quarter" idx="5"/>
          </p:nvPr>
        </p:nvSpPr>
        <p:spPr/>
        <p:txBody>
          <a:bodyPr/>
          <a:lstStyle/>
          <a:p>
            <a:fld id="{353BA7A8-12B5-48D9-A9D2-A26DB64C7F8C}" type="slidenum">
              <a:rPr lang="en-US" smtClean="0"/>
              <a:t>19</a:t>
            </a:fld>
            <a:endParaRPr lang="en-US"/>
          </a:p>
        </p:txBody>
      </p:sp>
    </p:spTree>
    <p:extLst>
      <p:ext uri="{BB962C8B-B14F-4D97-AF65-F5344CB8AC3E}">
        <p14:creationId xmlns:p14="http://schemas.microsoft.com/office/powerpoint/2010/main" val="995553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3BA7A8-12B5-48D9-A9D2-A26DB64C7F8C}" type="slidenum">
              <a:rPr lang="en-US" smtClean="0"/>
              <a:t>3</a:t>
            </a:fld>
            <a:endParaRPr lang="en-US"/>
          </a:p>
        </p:txBody>
      </p:sp>
    </p:spTree>
    <p:extLst>
      <p:ext uri="{BB962C8B-B14F-4D97-AF65-F5344CB8AC3E}">
        <p14:creationId xmlns:p14="http://schemas.microsoft.com/office/powerpoint/2010/main" val="1838211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The Construction Management Association of America is an industry association dedicated to the practice of professional construction management. CMAA represents more than 16,000 members including federal/state/local government and private sector owners, construction consultants, technology suppliers, academia, and legal organizations all with a common goal: to improve our nation's infrastructure.</a:t>
            </a:r>
          </a:p>
          <a:p>
            <a:endParaRPr lang="en-US" sz="1200" b="0" i="0" kern="1200">
              <a:solidFill>
                <a:schemeClr val="tx1"/>
              </a:solidFill>
              <a:effectLst/>
              <a:latin typeface="+mn-lt"/>
              <a:ea typeface="+mn-ea"/>
              <a:cs typeface="+mn-cs"/>
            </a:endParaRPr>
          </a:p>
          <a:p>
            <a:r>
              <a:rPr lang="en-US" sz="1200" b="0" i="0" u="none" strike="noStrike" kern="1200">
                <a:solidFill>
                  <a:schemeClr val="tx1"/>
                </a:solidFill>
                <a:effectLst/>
                <a:latin typeface="+mn-lt"/>
                <a:ea typeface="+mn-ea"/>
                <a:cs typeface="+mn-cs"/>
                <a:hlinkClick r:id="rId3"/>
              </a:rPr>
              <a:t>Delivering Dispute Free </a:t>
            </a:r>
            <a:r>
              <a:rPr lang="en-US" sz="1200" b="0" i="0" u="none" strike="noStrike" kern="1200" err="1">
                <a:solidFill>
                  <a:schemeClr val="tx1"/>
                </a:solidFill>
                <a:effectLst/>
                <a:latin typeface="+mn-lt"/>
                <a:ea typeface="+mn-ea"/>
                <a:cs typeface="+mn-cs"/>
                <a:hlinkClick r:id="rId3"/>
              </a:rPr>
              <a:t>Constrution</a:t>
            </a:r>
            <a:r>
              <a:rPr lang="en-US" sz="1200" b="0" i="0" u="none" strike="noStrike" kern="1200">
                <a:solidFill>
                  <a:schemeClr val="tx1"/>
                </a:solidFill>
                <a:effectLst/>
                <a:latin typeface="+mn-lt"/>
                <a:ea typeface="+mn-ea"/>
                <a:cs typeface="+mn-cs"/>
                <a:hlinkClick r:id="rId3"/>
              </a:rPr>
              <a:t> Projects - Part I - Planning, Design &amp; Bidding</a:t>
            </a:r>
            <a:endParaRPr lang="en-US"/>
          </a:p>
        </p:txBody>
      </p:sp>
      <p:sp>
        <p:nvSpPr>
          <p:cNvPr id="4" name="Slide Number Placeholder 3"/>
          <p:cNvSpPr>
            <a:spLocks noGrp="1"/>
          </p:cNvSpPr>
          <p:nvPr>
            <p:ph type="sldNum" sz="quarter" idx="5"/>
          </p:nvPr>
        </p:nvSpPr>
        <p:spPr/>
        <p:txBody>
          <a:bodyPr/>
          <a:lstStyle/>
          <a:p>
            <a:fld id="{353BA7A8-12B5-48D9-A9D2-A26DB64C7F8C}" type="slidenum">
              <a:rPr lang="en-US" smtClean="0"/>
              <a:t>4</a:t>
            </a:fld>
            <a:endParaRPr lang="en-US"/>
          </a:p>
        </p:txBody>
      </p:sp>
    </p:spTree>
    <p:extLst>
      <p:ext uri="{BB962C8B-B14F-4D97-AF65-F5344CB8AC3E}">
        <p14:creationId xmlns:p14="http://schemas.microsoft.com/office/powerpoint/2010/main" val="2862389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The Construction Management Association of America is an industry association dedicated to the practice of professional construction management. CMAA represents more than 16,000 members including federal/state/local government and private sector owners, construction consultants, technology suppliers, academia, and legal organizations all with a common goal: to improve our nation's infrastructure.</a:t>
            </a:r>
          </a:p>
          <a:p>
            <a:endParaRPr lang="en-US" sz="1200" b="0" i="0" kern="1200">
              <a:solidFill>
                <a:schemeClr val="tx1"/>
              </a:solidFill>
              <a:effectLst/>
              <a:latin typeface="+mn-lt"/>
              <a:ea typeface="+mn-ea"/>
              <a:cs typeface="+mn-cs"/>
            </a:endParaRPr>
          </a:p>
          <a:p>
            <a:r>
              <a:rPr lang="en-US" sz="1200" b="0" i="0" u="none" strike="noStrike" kern="1200">
                <a:solidFill>
                  <a:schemeClr val="tx1"/>
                </a:solidFill>
                <a:effectLst/>
                <a:latin typeface="+mn-lt"/>
                <a:ea typeface="+mn-ea"/>
                <a:cs typeface="+mn-cs"/>
                <a:hlinkClick r:id="rId3"/>
              </a:rPr>
              <a:t>Delivering Dispute Free </a:t>
            </a:r>
            <a:r>
              <a:rPr lang="en-US" sz="1200" b="0" i="0" u="none" strike="noStrike" kern="1200" err="1">
                <a:solidFill>
                  <a:schemeClr val="tx1"/>
                </a:solidFill>
                <a:effectLst/>
                <a:latin typeface="+mn-lt"/>
                <a:ea typeface="+mn-ea"/>
                <a:cs typeface="+mn-cs"/>
                <a:hlinkClick r:id="rId3"/>
              </a:rPr>
              <a:t>Constrution</a:t>
            </a:r>
            <a:r>
              <a:rPr lang="en-US" sz="1200" b="0" i="0" u="none" strike="noStrike" kern="1200">
                <a:solidFill>
                  <a:schemeClr val="tx1"/>
                </a:solidFill>
                <a:effectLst/>
                <a:latin typeface="+mn-lt"/>
                <a:ea typeface="+mn-ea"/>
                <a:cs typeface="+mn-cs"/>
                <a:hlinkClick r:id="rId3"/>
              </a:rPr>
              <a:t> Projects - Part I - Planning, Design &amp; Bidding</a:t>
            </a:r>
            <a:endParaRPr lang="en-US"/>
          </a:p>
        </p:txBody>
      </p:sp>
      <p:sp>
        <p:nvSpPr>
          <p:cNvPr id="4" name="Slide Number Placeholder 3"/>
          <p:cNvSpPr>
            <a:spLocks noGrp="1"/>
          </p:cNvSpPr>
          <p:nvPr>
            <p:ph type="sldNum" sz="quarter" idx="5"/>
          </p:nvPr>
        </p:nvSpPr>
        <p:spPr/>
        <p:txBody>
          <a:bodyPr/>
          <a:lstStyle/>
          <a:p>
            <a:fld id="{353BA7A8-12B5-48D9-A9D2-A26DB64C7F8C}" type="slidenum">
              <a:rPr lang="en-US" smtClean="0"/>
              <a:t>5</a:t>
            </a:fld>
            <a:endParaRPr lang="en-US"/>
          </a:p>
        </p:txBody>
      </p:sp>
    </p:spTree>
    <p:extLst>
      <p:ext uri="{BB962C8B-B14F-4D97-AF65-F5344CB8AC3E}">
        <p14:creationId xmlns:p14="http://schemas.microsoft.com/office/powerpoint/2010/main" val="3995343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A Construction Manager</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collaborates with and provides oversight to the owner, the architect, the general contractor, trade contractors and/or subcontractors to deliver the project on time, at or under budget, and to the owner's expected standard of quality.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Typically, do not perform the actual construction tasks themselves, but either act as advisors directly to the owner overseeing construction contracts </a:t>
            </a:r>
            <a:r>
              <a:rPr lang="en-US" sz="1200" b="1" u="sng" kern="1200">
                <a:solidFill>
                  <a:schemeClr val="tx1"/>
                </a:solidFill>
                <a:effectLst/>
                <a:latin typeface="+mn-lt"/>
                <a:ea typeface="+mn-ea"/>
                <a:cs typeface="+mn-cs"/>
              </a:rPr>
              <a:t>or</a:t>
            </a:r>
            <a:r>
              <a:rPr lang="en-US" sz="1200" kern="120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Operate “at risk”, being contractually obligated for delivering the entire project.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CM is charged with assuring the project progresses smoothly and achieves the owner’s business objective</a:t>
            </a:r>
          </a:p>
          <a:p>
            <a:endParaRPr lang="en-US"/>
          </a:p>
        </p:txBody>
      </p:sp>
      <p:sp>
        <p:nvSpPr>
          <p:cNvPr id="4" name="Slide Number Placeholder 3"/>
          <p:cNvSpPr>
            <a:spLocks noGrp="1"/>
          </p:cNvSpPr>
          <p:nvPr>
            <p:ph type="sldNum" sz="quarter" idx="5"/>
          </p:nvPr>
        </p:nvSpPr>
        <p:spPr/>
        <p:txBody>
          <a:bodyPr/>
          <a:lstStyle/>
          <a:p>
            <a:fld id="{353BA7A8-12B5-48D9-A9D2-A26DB64C7F8C}" type="slidenum">
              <a:rPr lang="en-US" smtClean="0"/>
              <a:t>6</a:t>
            </a:fld>
            <a:endParaRPr lang="en-US"/>
          </a:p>
        </p:txBody>
      </p:sp>
    </p:spTree>
    <p:extLst>
      <p:ext uri="{BB962C8B-B14F-4D97-AF65-F5344CB8AC3E}">
        <p14:creationId xmlns:p14="http://schemas.microsoft.com/office/powerpoint/2010/main" val="1371592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The CM often leads a team of specialists.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scheduling,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safety,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cost estimating,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design,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quality assurance,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value engineering,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commissioning,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construction inspection,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risk management, and more. </a:t>
            </a:r>
          </a:p>
          <a:p>
            <a:r>
              <a:rPr lang="en-US" sz="1200" kern="1200">
                <a:solidFill>
                  <a:schemeClr val="tx1"/>
                </a:solidFill>
                <a:effectLst/>
                <a:latin typeface="+mn-lt"/>
                <a:ea typeface="+mn-ea"/>
                <a:cs typeface="+mn-cs"/>
              </a:rPr>
              <a:t>Most CMs have backgrounds in civil engineering; many are contractors or architects and use a </a:t>
            </a:r>
            <a:r>
              <a:rPr lang="en-US"/>
              <a:t>Design-Bid-Build project management system</a:t>
            </a: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353BA7A8-12B5-48D9-A9D2-A26DB64C7F8C}" type="slidenum">
              <a:rPr lang="en-US" smtClean="0"/>
              <a:t>7</a:t>
            </a:fld>
            <a:endParaRPr lang="en-US"/>
          </a:p>
        </p:txBody>
      </p:sp>
    </p:spTree>
    <p:extLst>
      <p:ext uri="{BB962C8B-B14F-4D97-AF65-F5344CB8AC3E}">
        <p14:creationId xmlns:p14="http://schemas.microsoft.com/office/powerpoint/2010/main" val="1630164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3BA7A8-12B5-48D9-A9D2-A26DB64C7F8C}" type="slidenum">
              <a:rPr lang="en-US" smtClean="0"/>
              <a:t>8</a:t>
            </a:fld>
            <a:endParaRPr lang="en-US"/>
          </a:p>
        </p:txBody>
      </p:sp>
    </p:spTree>
    <p:extLst>
      <p:ext uri="{BB962C8B-B14F-4D97-AF65-F5344CB8AC3E}">
        <p14:creationId xmlns:p14="http://schemas.microsoft.com/office/powerpoint/2010/main" val="2541857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The planning phase involves the activities related to the proposed project and the activities necessary before we do the full design. They include business case development, analysis and approval, decisions related to preliminary project size, scope and location, preliminary budgeting and scheduling, decisions concerning procurement methodology, estimates of project profitability and/or Return on Investment (“ROI”) calculations etc. </a:t>
            </a:r>
          </a:p>
          <a:p>
            <a:r>
              <a:rPr lang="en-US" sz="1200" kern="1200">
                <a:solidFill>
                  <a:schemeClr val="tx1"/>
                </a:solidFill>
                <a:effectLst/>
                <a:latin typeface="+mn-lt"/>
                <a:ea typeface="+mn-ea"/>
                <a:cs typeface="+mn-cs"/>
              </a:rPr>
              <a:t>If the project is to be performed utilizing the Design, Bid and Build delivery method, then the planning phase most likely will include preparation of the bridging documents. If the project is a process facility (i.e., oil, gas, chemicals, etc.) and will be executed using the EPC {Event-Driven Process Chain) process, then the planning phase will likely include front end engineering design (“FEED”) also.  We’re going to focus on DBB processes.</a:t>
            </a:r>
          </a:p>
          <a:p>
            <a:endParaRPr lang="en-US"/>
          </a:p>
        </p:txBody>
      </p:sp>
      <p:sp>
        <p:nvSpPr>
          <p:cNvPr id="4" name="Slide Number Placeholder 3"/>
          <p:cNvSpPr>
            <a:spLocks noGrp="1"/>
          </p:cNvSpPr>
          <p:nvPr>
            <p:ph type="sldNum" sz="quarter" idx="5"/>
          </p:nvPr>
        </p:nvSpPr>
        <p:spPr/>
        <p:txBody>
          <a:bodyPr/>
          <a:lstStyle/>
          <a:p>
            <a:fld id="{353BA7A8-12B5-48D9-A9D2-A26DB64C7F8C}" type="slidenum">
              <a:rPr lang="en-US" smtClean="0"/>
              <a:t>9</a:t>
            </a:fld>
            <a:endParaRPr lang="en-US"/>
          </a:p>
        </p:txBody>
      </p:sp>
    </p:spTree>
    <p:extLst>
      <p:ext uri="{BB962C8B-B14F-4D97-AF65-F5344CB8AC3E}">
        <p14:creationId xmlns:p14="http://schemas.microsoft.com/office/powerpoint/2010/main" val="2860288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Thoroughly Define Scope of Work – what’s Scope?  How do you define it? [DISCUSSION]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Active Stakeholder Involvement – Who are stakeholders?  How do you involve them? [DISCUSSION]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Define Project “Success” – How do we define success? [DISCUSSION]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Realistic Budget – What’s a realistic budget?  How do you know it’s realistic? [DISCUSSION]</a:t>
            </a:r>
          </a:p>
          <a:p>
            <a:pPr lvl="0"/>
            <a:r>
              <a:rPr lang="en-US" sz="1200"/>
              <a:t>Achievable Time of Performance – How do you come up with an achievable time performance?  How do you know? [DISCUSSION]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Manage to Budget – How do you manage to the budget? [DISCUSSION]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Appropriate Project Delivery Method – What is a delivery method?  How do you decide it’s the right one? [DISCUSSION]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Organizational Skills and Gaps – What are organizational skill gaps?  How do you determine them? [DISCUSSION]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Risk Identification and Analysis – What might be the risks?  How do you identify them?  What do you do to analyze them? [DISCUSSION]</a:t>
            </a:r>
          </a:p>
          <a:p>
            <a:pPr lvl="0"/>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endParaRPr lang="en-US"/>
          </a:p>
        </p:txBody>
      </p:sp>
      <p:sp>
        <p:nvSpPr>
          <p:cNvPr id="4" name="Slide Number Placeholder 3"/>
          <p:cNvSpPr>
            <a:spLocks noGrp="1"/>
          </p:cNvSpPr>
          <p:nvPr>
            <p:ph type="sldNum" sz="quarter" idx="5"/>
          </p:nvPr>
        </p:nvSpPr>
        <p:spPr/>
        <p:txBody>
          <a:bodyPr/>
          <a:lstStyle/>
          <a:p>
            <a:fld id="{353BA7A8-12B5-48D9-A9D2-A26DB64C7F8C}" type="slidenum">
              <a:rPr lang="en-US" smtClean="0"/>
              <a:t>10</a:t>
            </a:fld>
            <a:endParaRPr lang="en-US"/>
          </a:p>
        </p:txBody>
      </p:sp>
    </p:spTree>
    <p:extLst>
      <p:ext uri="{BB962C8B-B14F-4D97-AF65-F5344CB8AC3E}">
        <p14:creationId xmlns:p14="http://schemas.microsoft.com/office/powerpoint/2010/main" val="3988111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3C870-EC1A-4635-9795-0877F06CD7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95B746-5547-4560-B8EF-E7D58A51E7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A45EAF-3838-4E0B-9A44-D44D34911418}"/>
              </a:ext>
            </a:extLst>
          </p:cNvPr>
          <p:cNvSpPr>
            <a:spLocks noGrp="1"/>
          </p:cNvSpPr>
          <p:nvPr>
            <p:ph type="dt" sz="half" idx="10"/>
          </p:nvPr>
        </p:nvSpPr>
        <p:spPr/>
        <p:txBody>
          <a:bodyPr/>
          <a:lstStyle/>
          <a:p>
            <a:fld id="{BAE29496-864D-4B6F-BB33-402B3FDB9CD2}" type="datetimeFigureOut">
              <a:rPr lang="en-US" smtClean="0"/>
              <a:t>3/24/2019</a:t>
            </a:fld>
            <a:endParaRPr lang="en-US"/>
          </a:p>
        </p:txBody>
      </p:sp>
      <p:sp>
        <p:nvSpPr>
          <p:cNvPr id="5" name="Footer Placeholder 4">
            <a:extLst>
              <a:ext uri="{FF2B5EF4-FFF2-40B4-BE49-F238E27FC236}">
                <a16:creationId xmlns:a16="http://schemas.microsoft.com/office/drawing/2014/main" id="{3629F18C-DE44-4053-9CDA-3B2EA425BF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A072F-8C45-45A3-B2BE-B0C5E7806CEE}"/>
              </a:ext>
            </a:extLst>
          </p:cNvPr>
          <p:cNvSpPr>
            <a:spLocks noGrp="1"/>
          </p:cNvSpPr>
          <p:nvPr>
            <p:ph type="sldNum" sz="quarter" idx="12"/>
          </p:nvPr>
        </p:nvSpPr>
        <p:spPr/>
        <p:txBody>
          <a:bodyPr/>
          <a:lstStyle/>
          <a:p>
            <a:fld id="{B19D6E53-8854-4C7C-AE6F-5C8674914A65}" type="slidenum">
              <a:rPr lang="en-US" smtClean="0"/>
              <a:t>‹#›</a:t>
            </a:fld>
            <a:endParaRPr lang="en-US"/>
          </a:p>
        </p:txBody>
      </p:sp>
    </p:spTree>
    <p:extLst>
      <p:ext uri="{BB962C8B-B14F-4D97-AF65-F5344CB8AC3E}">
        <p14:creationId xmlns:p14="http://schemas.microsoft.com/office/powerpoint/2010/main" val="1682653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EDBC6-405E-4A83-899A-72AE5294E8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2D600B-CDF2-42CC-BAFA-46DA7F0E14C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EFE489-C846-483F-BB7D-68CD5DED5B0E}"/>
              </a:ext>
            </a:extLst>
          </p:cNvPr>
          <p:cNvSpPr>
            <a:spLocks noGrp="1"/>
          </p:cNvSpPr>
          <p:nvPr>
            <p:ph type="dt" sz="half" idx="10"/>
          </p:nvPr>
        </p:nvSpPr>
        <p:spPr/>
        <p:txBody>
          <a:bodyPr/>
          <a:lstStyle/>
          <a:p>
            <a:fld id="{BAE29496-864D-4B6F-BB33-402B3FDB9CD2}" type="datetimeFigureOut">
              <a:rPr lang="en-US" smtClean="0"/>
              <a:t>3/24/2019</a:t>
            </a:fld>
            <a:endParaRPr lang="en-US"/>
          </a:p>
        </p:txBody>
      </p:sp>
      <p:sp>
        <p:nvSpPr>
          <p:cNvPr id="5" name="Footer Placeholder 4">
            <a:extLst>
              <a:ext uri="{FF2B5EF4-FFF2-40B4-BE49-F238E27FC236}">
                <a16:creationId xmlns:a16="http://schemas.microsoft.com/office/drawing/2014/main" id="{0CFE4F16-148A-476E-B056-540E88EF6E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BE78A4-F09F-4D0E-9CB6-6DAC3355DBEA}"/>
              </a:ext>
            </a:extLst>
          </p:cNvPr>
          <p:cNvSpPr>
            <a:spLocks noGrp="1"/>
          </p:cNvSpPr>
          <p:nvPr>
            <p:ph type="sldNum" sz="quarter" idx="12"/>
          </p:nvPr>
        </p:nvSpPr>
        <p:spPr/>
        <p:txBody>
          <a:bodyPr/>
          <a:lstStyle/>
          <a:p>
            <a:fld id="{B19D6E53-8854-4C7C-AE6F-5C8674914A65}" type="slidenum">
              <a:rPr lang="en-US" smtClean="0"/>
              <a:t>‹#›</a:t>
            </a:fld>
            <a:endParaRPr lang="en-US"/>
          </a:p>
        </p:txBody>
      </p:sp>
    </p:spTree>
    <p:extLst>
      <p:ext uri="{BB962C8B-B14F-4D97-AF65-F5344CB8AC3E}">
        <p14:creationId xmlns:p14="http://schemas.microsoft.com/office/powerpoint/2010/main" val="245681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2A5009-FFD6-4F26-818A-6245BBD7E3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E6BEA3-D537-4CFC-897F-3BC56C8DC48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5E470F-E4EB-4E0C-AF1F-AF20ACBB0EA6}"/>
              </a:ext>
            </a:extLst>
          </p:cNvPr>
          <p:cNvSpPr>
            <a:spLocks noGrp="1"/>
          </p:cNvSpPr>
          <p:nvPr>
            <p:ph type="dt" sz="half" idx="10"/>
          </p:nvPr>
        </p:nvSpPr>
        <p:spPr/>
        <p:txBody>
          <a:bodyPr/>
          <a:lstStyle/>
          <a:p>
            <a:fld id="{BAE29496-864D-4B6F-BB33-402B3FDB9CD2}" type="datetimeFigureOut">
              <a:rPr lang="en-US" smtClean="0"/>
              <a:t>3/24/2019</a:t>
            </a:fld>
            <a:endParaRPr lang="en-US"/>
          </a:p>
        </p:txBody>
      </p:sp>
      <p:sp>
        <p:nvSpPr>
          <p:cNvPr id="5" name="Footer Placeholder 4">
            <a:extLst>
              <a:ext uri="{FF2B5EF4-FFF2-40B4-BE49-F238E27FC236}">
                <a16:creationId xmlns:a16="http://schemas.microsoft.com/office/drawing/2014/main" id="{71A834B6-DA01-48B2-B2A5-A66E0417AB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FE3680-1561-4F1D-8DEF-6151189C0B09}"/>
              </a:ext>
            </a:extLst>
          </p:cNvPr>
          <p:cNvSpPr>
            <a:spLocks noGrp="1"/>
          </p:cNvSpPr>
          <p:nvPr>
            <p:ph type="sldNum" sz="quarter" idx="12"/>
          </p:nvPr>
        </p:nvSpPr>
        <p:spPr/>
        <p:txBody>
          <a:bodyPr/>
          <a:lstStyle/>
          <a:p>
            <a:fld id="{B19D6E53-8854-4C7C-AE6F-5C8674914A65}" type="slidenum">
              <a:rPr lang="en-US" smtClean="0"/>
              <a:t>‹#›</a:t>
            </a:fld>
            <a:endParaRPr lang="en-US"/>
          </a:p>
        </p:txBody>
      </p:sp>
    </p:spTree>
    <p:extLst>
      <p:ext uri="{BB962C8B-B14F-4D97-AF65-F5344CB8AC3E}">
        <p14:creationId xmlns:p14="http://schemas.microsoft.com/office/powerpoint/2010/main" val="98359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5D6B-1A4C-45CE-9F02-77F2C2B913E0}"/>
              </a:ext>
            </a:extLst>
          </p:cNvPr>
          <p:cNvSpPr>
            <a:spLocks noGrp="1"/>
          </p:cNvSpPr>
          <p:nvPr>
            <p:ph type="title"/>
          </p:nvPr>
        </p:nvSpPr>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018AB812-A33E-407E-A342-AFE5A265A7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B9768D-B2E5-455A-BBF3-E07B04BFD070}"/>
              </a:ext>
            </a:extLst>
          </p:cNvPr>
          <p:cNvSpPr>
            <a:spLocks noGrp="1"/>
          </p:cNvSpPr>
          <p:nvPr>
            <p:ph type="dt" sz="half" idx="10"/>
          </p:nvPr>
        </p:nvSpPr>
        <p:spPr/>
        <p:txBody>
          <a:bodyPr/>
          <a:lstStyle/>
          <a:p>
            <a:fld id="{BAE29496-864D-4B6F-BB33-402B3FDB9CD2}" type="datetimeFigureOut">
              <a:rPr lang="en-US" smtClean="0"/>
              <a:t>3/24/2019</a:t>
            </a:fld>
            <a:endParaRPr lang="en-US"/>
          </a:p>
        </p:txBody>
      </p:sp>
      <p:sp>
        <p:nvSpPr>
          <p:cNvPr id="5" name="Footer Placeholder 4">
            <a:extLst>
              <a:ext uri="{FF2B5EF4-FFF2-40B4-BE49-F238E27FC236}">
                <a16:creationId xmlns:a16="http://schemas.microsoft.com/office/drawing/2014/main" id="{02C1555A-7492-4D79-9051-F62D6AC4D1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332658-DD7A-4D8B-9F07-29E1D6549AE2}"/>
              </a:ext>
            </a:extLst>
          </p:cNvPr>
          <p:cNvSpPr>
            <a:spLocks noGrp="1"/>
          </p:cNvSpPr>
          <p:nvPr>
            <p:ph type="sldNum" sz="quarter" idx="12"/>
          </p:nvPr>
        </p:nvSpPr>
        <p:spPr/>
        <p:txBody>
          <a:bodyPr/>
          <a:lstStyle/>
          <a:p>
            <a:fld id="{B19D6E53-8854-4C7C-AE6F-5C8674914A65}" type="slidenum">
              <a:rPr lang="en-US" smtClean="0"/>
              <a:t>‹#›</a:t>
            </a:fld>
            <a:endParaRPr lang="en-US"/>
          </a:p>
        </p:txBody>
      </p:sp>
      <p:pic>
        <p:nvPicPr>
          <p:cNvPr id="8" name="Picture 7">
            <a:extLst>
              <a:ext uri="{FF2B5EF4-FFF2-40B4-BE49-F238E27FC236}">
                <a16:creationId xmlns:a16="http://schemas.microsoft.com/office/drawing/2014/main" id="{06B635A9-FB58-4D6D-9ADF-8EAE27A26372}"/>
              </a:ext>
            </a:extLst>
          </p:cNvPr>
          <p:cNvPicPr>
            <a:picLocks noChangeAspect="1"/>
          </p:cNvPicPr>
          <p:nvPr userDrawn="1"/>
        </p:nvPicPr>
        <p:blipFill>
          <a:blip r:embed="rId2"/>
          <a:stretch>
            <a:fillRect/>
          </a:stretch>
        </p:blipFill>
        <p:spPr>
          <a:xfrm>
            <a:off x="8734467" y="4176935"/>
            <a:ext cx="3178317" cy="2000028"/>
          </a:xfrm>
          <a:prstGeom prst="rect">
            <a:avLst/>
          </a:prstGeom>
        </p:spPr>
      </p:pic>
    </p:spTree>
    <p:extLst>
      <p:ext uri="{BB962C8B-B14F-4D97-AF65-F5344CB8AC3E}">
        <p14:creationId xmlns:p14="http://schemas.microsoft.com/office/powerpoint/2010/main" val="3308284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17492-C1BA-4371-9E20-7FCD792A54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CC2820-C41C-475D-9818-25EA163BBB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636FED5-2BCF-4E37-9A4B-8DBD73ECB046}"/>
              </a:ext>
            </a:extLst>
          </p:cNvPr>
          <p:cNvSpPr>
            <a:spLocks noGrp="1"/>
          </p:cNvSpPr>
          <p:nvPr>
            <p:ph type="dt" sz="half" idx="10"/>
          </p:nvPr>
        </p:nvSpPr>
        <p:spPr/>
        <p:txBody>
          <a:bodyPr/>
          <a:lstStyle/>
          <a:p>
            <a:fld id="{BAE29496-864D-4B6F-BB33-402B3FDB9CD2}" type="datetimeFigureOut">
              <a:rPr lang="en-US" smtClean="0"/>
              <a:t>3/24/2019</a:t>
            </a:fld>
            <a:endParaRPr lang="en-US"/>
          </a:p>
        </p:txBody>
      </p:sp>
      <p:sp>
        <p:nvSpPr>
          <p:cNvPr id="5" name="Footer Placeholder 4">
            <a:extLst>
              <a:ext uri="{FF2B5EF4-FFF2-40B4-BE49-F238E27FC236}">
                <a16:creationId xmlns:a16="http://schemas.microsoft.com/office/drawing/2014/main" id="{36F2E7FA-BB30-474F-809B-CF9E4AAA9A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80349C-E744-461F-9DC3-03D485D3753A}"/>
              </a:ext>
            </a:extLst>
          </p:cNvPr>
          <p:cNvSpPr>
            <a:spLocks noGrp="1"/>
          </p:cNvSpPr>
          <p:nvPr>
            <p:ph type="sldNum" sz="quarter" idx="12"/>
          </p:nvPr>
        </p:nvSpPr>
        <p:spPr/>
        <p:txBody>
          <a:bodyPr/>
          <a:lstStyle/>
          <a:p>
            <a:fld id="{B19D6E53-8854-4C7C-AE6F-5C8674914A65}" type="slidenum">
              <a:rPr lang="en-US" smtClean="0"/>
              <a:t>‹#›</a:t>
            </a:fld>
            <a:endParaRPr lang="en-US"/>
          </a:p>
        </p:txBody>
      </p:sp>
    </p:spTree>
    <p:extLst>
      <p:ext uri="{BB962C8B-B14F-4D97-AF65-F5344CB8AC3E}">
        <p14:creationId xmlns:p14="http://schemas.microsoft.com/office/powerpoint/2010/main" val="3685036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AFE50-CF0E-4875-B46F-2264D62CF7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432696-EA69-47E8-87E4-5B9F1C6AD33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4E5BAF-6E47-437A-B02C-DE117720798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312578-5E77-4445-B58F-DE0CE1CEDC95}"/>
              </a:ext>
            </a:extLst>
          </p:cNvPr>
          <p:cNvSpPr>
            <a:spLocks noGrp="1"/>
          </p:cNvSpPr>
          <p:nvPr>
            <p:ph type="dt" sz="half" idx="10"/>
          </p:nvPr>
        </p:nvSpPr>
        <p:spPr/>
        <p:txBody>
          <a:bodyPr/>
          <a:lstStyle/>
          <a:p>
            <a:fld id="{BAE29496-864D-4B6F-BB33-402B3FDB9CD2}" type="datetimeFigureOut">
              <a:rPr lang="en-US" smtClean="0"/>
              <a:t>3/24/2019</a:t>
            </a:fld>
            <a:endParaRPr lang="en-US"/>
          </a:p>
        </p:txBody>
      </p:sp>
      <p:sp>
        <p:nvSpPr>
          <p:cNvPr id="6" name="Footer Placeholder 5">
            <a:extLst>
              <a:ext uri="{FF2B5EF4-FFF2-40B4-BE49-F238E27FC236}">
                <a16:creationId xmlns:a16="http://schemas.microsoft.com/office/drawing/2014/main" id="{3D6005FF-51ED-43B9-9D2B-58BAFB2A38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A637AA-B45D-48BC-B25D-0910DCFC0749}"/>
              </a:ext>
            </a:extLst>
          </p:cNvPr>
          <p:cNvSpPr>
            <a:spLocks noGrp="1"/>
          </p:cNvSpPr>
          <p:nvPr>
            <p:ph type="sldNum" sz="quarter" idx="12"/>
          </p:nvPr>
        </p:nvSpPr>
        <p:spPr/>
        <p:txBody>
          <a:bodyPr/>
          <a:lstStyle/>
          <a:p>
            <a:fld id="{B19D6E53-8854-4C7C-AE6F-5C8674914A65}" type="slidenum">
              <a:rPr lang="en-US" smtClean="0"/>
              <a:t>‹#›</a:t>
            </a:fld>
            <a:endParaRPr lang="en-US"/>
          </a:p>
        </p:txBody>
      </p:sp>
    </p:spTree>
    <p:extLst>
      <p:ext uri="{BB962C8B-B14F-4D97-AF65-F5344CB8AC3E}">
        <p14:creationId xmlns:p14="http://schemas.microsoft.com/office/powerpoint/2010/main" val="1223153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7CC70-9586-4FE8-AC45-D984802F04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F3E371-6EB5-4B5A-8ECF-79CE245F79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85B0736-026C-4C6A-9A2E-6C622563FD4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C885C9-4E03-416D-9B88-2B32185ACB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A6DE812-06E6-4D34-ACD1-90F9D8CB148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B1923E-A213-48BE-8B37-E6DD276876B8}"/>
              </a:ext>
            </a:extLst>
          </p:cNvPr>
          <p:cNvSpPr>
            <a:spLocks noGrp="1"/>
          </p:cNvSpPr>
          <p:nvPr>
            <p:ph type="dt" sz="half" idx="10"/>
          </p:nvPr>
        </p:nvSpPr>
        <p:spPr/>
        <p:txBody>
          <a:bodyPr/>
          <a:lstStyle/>
          <a:p>
            <a:fld id="{BAE29496-864D-4B6F-BB33-402B3FDB9CD2}" type="datetimeFigureOut">
              <a:rPr lang="en-US" smtClean="0"/>
              <a:t>3/24/2019</a:t>
            </a:fld>
            <a:endParaRPr lang="en-US"/>
          </a:p>
        </p:txBody>
      </p:sp>
      <p:sp>
        <p:nvSpPr>
          <p:cNvPr id="8" name="Footer Placeholder 7">
            <a:extLst>
              <a:ext uri="{FF2B5EF4-FFF2-40B4-BE49-F238E27FC236}">
                <a16:creationId xmlns:a16="http://schemas.microsoft.com/office/drawing/2014/main" id="{6DDE3444-0C46-491B-8ED1-A63B951D2C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8FA057-633F-43F4-A61B-94E6CED73D14}"/>
              </a:ext>
            </a:extLst>
          </p:cNvPr>
          <p:cNvSpPr>
            <a:spLocks noGrp="1"/>
          </p:cNvSpPr>
          <p:nvPr>
            <p:ph type="sldNum" sz="quarter" idx="12"/>
          </p:nvPr>
        </p:nvSpPr>
        <p:spPr/>
        <p:txBody>
          <a:bodyPr/>
          <a:lstStyle/>
          <a:p>
            <a:fld id="{B19D6E53-8854-4C7C-AE6F-5C8674914A65}" type="slidenum">
              <a:rPr lang="en-US" smtClean="0"/>
              <a:t>‹#›</a:t>
            </a:fld>
            <a:endParaRPr lang="en-US"/>
          </a:p>
        </p:txBody>
      </p:sp>
    </p:spTree>
    <p:extLst>
      <p:ext uri="{BB962C8B-B14F-4D97-AF65-F5344CB8AC3E}">
        <p14:creationId xmlns:p14="http://schemas.microsoft.com/office/powerpoint/2010/main" val="2881939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65E2F-0BCC-45C5-B666-E48F02D08A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6394F7-16C2-4792-BD3F-85B850DF6789}"/>
              </a:ext>
            </a:extLst>
          </p:cNvPr>
          <p:cNvSpPr>
            <a:spLocks noGrp="1"/>
          </p:cNvSpPr>
          <p:nvPr>
            <p:ph type="dt" sz="half" idx="10"/>
          </p:nvPr>
        </p:nvSpPr>
        <p:spPr/>
        <p:txBody>
          <a:bodyPr/>
          <a:lstStyle/>
          <a:p>
            <a:fld id="{BAE29496-864D-4B6F-BB33-402B3FDB9CD2}" type="datetimeFigureOut">
              <a:rPr lang="en-US" smtClean="0"/>
              <a:t>3/24/2019</a:t>
            </a:fld>
            <a:endParaRPr lang="en-US"/>
          </a:p>
        </p:txBody>
      </p:sp>
      <p:sp>
        <p:nvSpPr>
          <p:cNvPr id="4" name="Footer Placeholder 3">
            <a:extLst>
              <a:ext uri="{FF2B5EF4-FFF2-40B4-BE49-F238E27FC236}">
                <a16:creationId xmlns:a16="http://schemas.microsoft.com/office/drawing/2014/main" id="{59342F04-81C5-495D-97B4-62BC2FBF2F1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40B256-9A1C-4204-8428-068DEBC59FF4}"/>
              </a:ext>
            </a:extLst>
          </p:cNvPr>
          <p:cNvSpPr>
            <a:spLocks noGrp="1"/>
          </p:cNvSpPr>
          <p:nvPr>
            <p:ph type="sldNum" sz="quarter" idx="12"/>
          </p:nvPr>
        </p:nvSpPr>
        <p:spPr/>
        <p:txBody>
          <a:bodyPr/>
          <a:lstStyle/>
          <a:p>
            <a:fld id="{B19D6E53-8854-4C7C-AE6F-5C8674914A65}" type="slidenum">
              <a:rPr lang="en-US" smtClean="0"/>
              <a:t>‹#›</a:t>
            </a:fld>
            <a:endParaRPr lang="en-US"/>
          </a:p>
        </p:txBody>
      </p:sp>
    </p:spTree>
    <p:extLst>
      <p:ext uri="{BB962C8B-B14F-4D97-AF65-F5344CB8AC3E}">
        <p14:creationId xmlns:p14="http://schemas.microsoft.com/office/powerpoint/2010/main" val="3402341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17CA9F-C725-44C1-85DF-5F964E8E287B}"/>
              </a:ext>
            </a:extLst>
          </p:cNvPr>
          <p:cNvSpPr>
            <a:spLocks noGrp="1"/>
          </p:cNvSpPr>
          <p:nvPr>
            <p:ph type="dt" sz="half" idx="10"/>
          </p:nvPr>
        </p:nvSpPr>
        <p:spPr/>
        <p:txBody>
          <a:bodyPr/>
          <a:lstStyle/>
          <a:p>
            <a:fld id="{BAE29496-864D-4B6F-BB33-402B3FDB9CD2}" type="datetimeFigureOut">
              <a:rPr lang="en-US" smtClean="0"/>
              <a:t>3/24/2019</a:t>
            </a:fld>
            <a:endParaRPr lang="en-US"/>
          </a:p>
        </p:txBody>
      </p:sp>
      <p:sp>
        <p:nvSpPr>
          <p:cNvPr id="3" name="Footer Placeholder 2">
            <a:extLst>
              <a:ext uri="{FF2B5EF4-FFF2-40B4-BE49-F238E27FC236}">
                <a16:creationId xmlns:a16="http://schemas.microsoft.com/office/drawing/2014/main" id="{33170E4E-B4F9-47DF-B04D-90A7D76C02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AC0A75-36A6-4D0B-B896-DD79C562CCF0}"/>
              </a:ext>
            </a:extLst>
          </p:cNvPr>
          <p:cNvSpPr>
            <a:spLocks noGrp="1"/>
          </p:cNvSpPr>
          <p:nvPr>
            <p:ph type="sldNum" sz="quarter" idx="12"/>
          </p:nvPr>
        </p:nvSpPr>
        <p:spPr/>
        <p:txBody>
          <a:bodyPr/>
          <a:lstStyle/>
          <a:p>
            <a:fld id="{B19D6E53-8854-4C7C-AE6F-5C8674914A65}" type="slidenum">
              <a:rPr lang="en-US" smtClean="0"/>
              <a:t>‹#›</a:t>
            </a:fld>
            <a:endParaRPr lang="en-US"/>
          </a:p>
        </p:txBody>
      </p:sp>
    </p:spTree>
    <p:extLst>
      <p:ext uri="{BB962C8B-B14F-4D97-AF65-F5344CB8AC3E}">
        <p14:creationId xmlns:p14="http://schemas.microsoft.com/office/powerpoint/2010/main" val="2650501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FA5DF-20FB-4857-B74A-4B96451B17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216C4A-86A3-4F18-AD29-F8C4F89F12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861784-7CB4-4E5A-BE6F-38AF8D9BD1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C5EDD77-D1A7-4829-84B9-662A0E91E26E}"/>
              </a:ext>
            </a:extLst>
          </p:cNvPr>
          <p:cNvSpPr>
            <a:spLocks noGrp="1"/>
          </p:cNvSpPr>
          <p:nvPr>
            <p:ph type="dt" sz="half" idx="10"/>
          </p:nvPr>
        </p:nvSpPr>
        <p:spPr/>
        <p:txBody>
          <a:bodyPr/>
          <a:lstStyle/>
          <a:p>
            <a:fld id="{BAE29496-864D-4B6F-BB33-402B3FDB9CD2}" type="datetimeFigureOut">
              <a:rPr lang="en-US" smtClean="0"/>
              <a:t>3/24/2019</a:t>
            </a:fld>
            <a:endParaRPr lang="en-US"/>
          </a:p>
        </p:txBody>
      </p:sp>
      <p:sp>
        <p:nvSpPr>
          <p:cNvPr id="6" name="Footer Placeholder 5">
            <a:extLst>
              <a:ext uri="{FF2B5EF4-FFF2-40B4-BE49-F238E27FC236}">
                <a16:creationId xmlns:a16="http://schemas.microsoft.com/office/drawing/2014/main" id="{D23B3083-64C1-44C8-AC8C-A623912A82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CED03D-90FC-4830-8795-EDE22A2DF5DE}"/>
              </a:ext>
            </a:extLst>
          </p:cNvPr>
          <p:cNvSpPr>
            <a:spLocks noGrp="1"/>
          </p:cNvSpPr>
          <p:nvPr>
            <p:ph type="sldNum" sz="quarter" idx="12"/>
          </p:nvPr>
        </p:nvSpPr>
        <p:spPr/>
        <p:txBody>
          <a:bodyPr/>
          <a:lstStyle/>
          <a:p>
            <a:fld id="{B19D6E53-8854-4C7C-AE6F-5C8674914A65}" type="slidenum">
              <a:rPr lang="en-US" smtClean="0"/>
              <a:t>‹#›</a:t>
            </a:fld>
            <a:endParaRPr lang="en-US"/>
          </a:p>
        </p:txBody>
      </p:sp>
    </p:spTree>
    <p:extLst>
      <p:ext uri="{BB962C8B-B14F-4D97-AF65-F5344CB8AC3E}">
        <p14:creationId xmlns:p14="http://schemas.microsoft.com/office/powerpoint/2010/main" val="3938150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51E18-7E4F-4994-ADC0-06B29B8941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406479-9D7B-41D3-A2EB-08C12F8B8F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BB13C0-3AA3-4F56-9EEE-04354C9376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D138368-C590-4E9B-ADFD-2964538DBF18}"/>
              </a:ext>
            </a:extLst>
          </p:cNvPr>
          <p:cNvSpPr>
            <a:spLocks noGrp="1"/>
          </p:cNvSpPr>
          <p:nvPr>
            <p:ph type="dt" sz="half" idx="10"/>
          </p:nvPr>
        </p:nvSpPr>
        <p:spPr/>
        <p:txBody>
          <a:bodyPr/>
          <a:lstStyle/>
          <a:p>
            <a:fld id="{BAE29496-864D-4B6F-BB33-402B3FDB9CD2}" type="datetimeFigureOut">
              <a:rPr lang="en-US" smtClean="0"/>
              <a:t>3/24/2019</a:t>
            </a:fld>
            <a:endParaRPr lang="en-US"/>
          </a:p>
        </p:txBody>
      </p:sp>
      <p:sp>
        <p:nvSpPr>
          <p:cNvPr id="6" name="Footer Placeholder 5">
            <a:extLst>
              <a:ext uri="{FF2B5EF4-FFF2-40B4-BE49-F238E27FC236}">
                <a16:creationId xmlns:a16="http://schemas.microsoft.com/office/drawing/2014/main" id="{C14C63F2-CA34-4BB7-8413-BC494FA451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A83837-84CD-4440-861E-741F041A8743}"/>
              </a:ext>
            </a:extLst>
          </p:cNvPr>
          <p:cNvSpPr>
            <a:spLocks noGrp="1"/>
          </p:cNvSpPr>
          <p:nvPr>
            <p:ph type="sldNum" sz="quarter" idx="12"/>
          </p:nvPr>
        </p:nvSpPr>
        <p:spPr/>
        <p:txBody>
          <a:bodyPr/>
          <a:lstStyle/>
          <a:p>
            <a:fld id="{B19D6E53-8854-4C7C-AE6F-5C8674914A65}" type="slidenum">
              <a:rPr lang="en-US" smtClean="0"/>
              <a:t>‹#›</a:t>
            </a:fld>
            <a:endParaRPr lang="en-US"/>
          </a:p>
        </p:txBody>
      </p:sp>
    </p:spTree>
    <p:extLst>
      <p:ext uri="{BB962C8B-B14F-4D97-AF65-F5344CB8AC3E}">
        <p14:creationId xmlns:p14="http://schemas.microsoft.com/office/powerpoint/2010/main" val="4119691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narVert">
          <a:fgClr>
            <a:schemeClr val="accent4">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88DFB1-5C10-48EA-87B3-072F53116F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48EF6D-4B6E-45C2-A21B-209C7BB83B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A7BD05-0580-4A34-83DA-926A79EABB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E29496-864D-4B6F-BB33-402B3FDB9CD2}" type="datetimeFigureOut">
              <a:rPr lang="en-US" smtClean="0"/>
              <a:t>3/24/2019</a:t>
            </a:fld>
            <a:endParaRPr lang="en-US"/>
          </a:p>
        </p:txBody>
      </p:sp>
      <p:sp>
        <p:nvSpPr>
          <p:cNvPr id="5" name="Footer Placeholder 4">
            <a:extLst>
              <a:ext uri="{FF2B5EF4-FFF2-40B4-BE49-F238E27FC236}">
                <a16:creationId xmlns:a16="http://schemas.microsoft.com/office/drawing/2014/main" id="{96D1DD6A-FDC1-46C1-B236-7BEE9B3C17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829818-BD4A-4B9B-A093-E81220F4BA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D6E53-8854-4C7C-AE6F-5C8674914A65}" type="slidenum">
              <a:rPr lang="en-US" smtClean="0"/>
              <a:t>‹#›</a:t>
            </a:fld>
            <a:endParaRPr lang="en-US"/>
          </a:p>
        </p:txBody>
      </p:sp>
    </p:spTree>
    <p:extLst>
      <p:ext uri="{BB962C8B-B14F-4D97-AF65-F5344CB8AC3E}">
        <p14:creationId xmlns:p14="http://schemas.microsoft.com/office/powerpoint/2010/main" val="3960290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Building_information_modelin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transportation.gov/briefing-room/us-transportation-secretary-elaine-l-chao-announces-15-billion-build-transportation"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transportation.gov/briefing-room/us-transportation-secretary-elaine-l-chao-announces-15-billion-build-transportatio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9D98BB2-2767-4E3E-BDF1-AD04E936F4D4}"/>
              </a:ext>
            </a:extLst>
          </p:cNvPr>
          <p:cNvPicPr>
            <a:picLocks noChangeAspect="1"/>
          </p:cNvPicPr>
          <p:nvPr/>
        </p:nvPicPr>
        <p:blipFill rotWithShape="1">
          <a:blip r:embed="rId3"/>
          <a:srcRect l="9938" t="4000" r="10281" b="5324"/>
          <a:stretch/>
        </p:blipFill>
        <p:spPr>
          <a:xfrm>
            <a:off x="0" y="0"/>
            <a:ext cx="12192000" cy="6876341"/>
          </a:xfrm>
          <a:prstGeom prst="rect">
            <a:avLst/>
          </a:prstGeom>
        </p:spPr>
      </p:pic>
      <p:sp>
        <p:nvSpPr>
          <p:cNvPr id="2" name="TextBox 1">
            <a:extLst>
              <a:ext uri="{FF2B5EF4-FFF2-40B4-BE49-F238E27FC236}">
                <a16:creationId xmlns:a16="http://schemas.microsoft.com/office/drawing/2014/main" id="{3383EC6C-D0AE-4107-AB20-341EA9C63F0C}"/>
              </a:ext>
            </a:extLst>
          </p:cNvPr>
          <p:cNvSpPr txBox="1"/>
          <p:nvPr/>
        </p:nvSpPr>
        <p:spPr>
          <a:xfrm>
            <a:off x="2603715" y="2057115"/>
            <a:ext cx="9407472" cy="1077218"/>
          </a:xfrm>
          <a:prstGeom prst="rect">
            <a:avLst/>
          </a:prstGeom>
          <a:noFill/>
        </p:spPr>
        <p:txBody>
          <a:bodyPr wrap="square" rtlCol="0">
            <a:spAutoFit/>
          </a:bodyPr>
          <a:lstStyle/>
          <a:p>
            <a:pPr algn="ctr"/>
            <a:r>
              <a:rPr lang="en-US" sz="3200" b="1" dirty="0">
                <a:solidFill>
                  <a:srgbClr val="FF0000"/>
                </a:solidFill>
                <a:effectLst>
                  <a:outerShdw blurRad="38100" dist="38100" dir="2700000" algn="tl">
                    <a:srgbClr val="000000">
                      <a:alpha val="43137"/>
                    </a:srgbClr>
                  </a:outerShdw>
                </a:effectLst>
              </a:rPr>
              <a:t>WEEK Three: </a:t>
            </a:r>
          </a:p>
          <a:p>
            <a:pPr algn="ctr"/>
            <a:r>
              <a:rPr lang="en-US" sz="3200" b="1" dirty="0">
                <a:solidFill>
                  <a:srgbClr val="FF0000"/>
                </a:solidFill>
                <a:effectLst>
                  <a:outerShdw blurRad="38100" dist="38100" dir="2700000" algn="tl">
                    <a:srgbClr val="000000">
                      <a:alpha val="43137"/>
                    </a:srgbClr>
                  </a:outerShdw>
                </a:effectLst>
              </a:rPr>
              <a:t>Project Delivery Systems &amp; Contract Risk Management</a:t>
            </a:r>
          </a:p>
        </p:txBody>
      </p:sp>
    </p:spTree>
    <p:extLst>
      <p:ext uri="{BB962C8B-B14F-4D97-AF65-F5344CB8AC3E}">
        <p14:creationId xmlns:p14="http://schemas.microsoft.com/office/powerpoint/2010/main" val="794795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F0D8B-7986-474B-A26E-B3E9B7ECA02A}"/>
              </a:ext>
            </a:extLst>
          </p:cNvPr>
          <p:cNvSpPr>
            <a:spLocks noGrp="1"/>
          </p:cNvSpPr>
          <p:nvPr>
            <p:ph type="title"/>
          </p:nvPr>
        </p:nvSpPr>
        <p:spPr/>
        <p:txBody>
          <a:bodyPr/>
          <a:lstStyle/>
          <a:p>
            <a:pPr algn="ctr"/>
            <a:r>
              <a:rPr lang="en-US" b="1"/>
              <a:t>THE PLANNING PHASE</a:t>
            </a:r>
          </a:p>
        </p:txBody>
      </p:sp>
      <p:sp>
        <p:nvSpPr>
          <p:cNvPr id="5" name="Content Placeholder 4">
            <a:extLst>
              <a:ext uri="{FF2B5EF4-FFF2-40B4-BE49-F238E27FC236}">
                <a16:creationId xmlns:a16="http://schemas.microsoft.com/office/drawing/2014/main" id="{92AE340B-329D-4254-A3BA-C36895250D1C}"/>
              </a:ext>
            </a:extLst>
          </p:cNvPr>
          <p:cNvSpPr>
            <a:spLocks noGrp="1"/>
          </p:cNvSpPr>
          <p:nvPr>
            <p:ph idx="1"/>
          </p:nvPr>
        </p:nvSpPr>
        <p:spPr>
          <a:xfrm>
            <a:off x="1828800" y="1995488"/>
            <a:ext cx="6667500" cy="4351338"/>
          </a:xfrm>
        </p:spPr>
        <p:txBody>
          <a:bodyPr>
            <a:normAutofit fontScale="92500" lnSpcReduction="20000"/>
          </a:bodyPr>
          <a:lstStyle/>
          <a:p>
            <a:pPr lvl="0"/>
            <a:r>
              <a:rPr lang="en-US" sz="3200"/>
              <a:t>Thoroughly Define Scope of Work</a:t>
            </a:r>
          </a:p>
          <a:p>
            <a:pPr lvl="0"/>
            <a:r>
              <a:rPr lang="en-US" sz="3200"/>
              <a:t>Active Stakeholder Involvement</a:t>
            </a:r>
          </a:p>
          <a:p>
            <a:pPr lvl="0"/>
            <a:r>
              <a:rPr lang="en-US" sz="3200"/>
              <a:t>Define Project “Success”</a:t>
            </a:r>
          </a:p>
          <a:p>
            <a:pPr lvl="0"/>
            <a:r>
              <a:rPr lang="en-US" sz="3200"/>
              <a:t>Realistic Budget</a:t>
            </a:r>
          </a:p>
          <a:p>
            <a:pPr lvl="0"/>
            <a:r>
              <a:rPr lang="en-US" sz="3200"/>
              <a:t>Achievable Time of Performance</a:t>
            </a:r>
          </a:p>
          <a:p>
            <a:r>
              <a:rPr lang="en-US" sz="3200"/>
              <a:t>Manage to Budget</a:t>
            </a:r>
          </a:p>
          <a:p>
            <a:pPr lvl="0"/>
            <a:r>
              <a:rPr lang="en-US" sz="3200"/>
              <a:t>Appropriate Project Delivery Method</a:t>
            </a:r>
          </a:p>
          <a:p>
            <a:pPr lvl="0"/>
            <a:r>
              <a:rPr lang="en-US" sz="3200"/>
              <a:t>Organizational Skills and Gaps</a:t>
            </a:r>
          </a:p>
          <a:p>
            <a:pPr lvl="0"/>
            <a:r>
              <a:rPr lang="en-US" sz="3200"/>
              <a:t>Risk Identification and Analysis</a:t>
            </a:r>
          </a:p>
          <a:p>
            <a:endParaRPr lang="en-US" sz="3200"/>
          </a:p>
          <a:p>
            <a:endParaRPr lang="en-US" sz="3200"/>
          </a:p>
        </p:txBody>
      </p:sp>
    </p:spTree>
    <p:extLst>
      <p:ext uri="{BB962C8B-B14F-4D97-AF65-F5344CB8AC3E}">
        <p14:creationId xmlns:p14="http://schemas.microsoft.com/office/powerpoint/2010/main" val="2589097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292E2-F0E0-4BD6-A67D-A1D07BBF6BBD}"/>
              </a:ext>
            </a:extLst>
          </p:cNvPr>
          <p:cNvSpPr>
            <a:spLocks noGrp="1"/>
          </p:cNvSpPr>
          <p:nvPr>
            <p:ph type="title"/>
          </p:nvPr>
        </p:nvSpPr>
        <p:spPr/>
        <p:txBody>
          <a:bodyPr/>
          <a:lstStyle/>
          <a:p>
            <a:r>
              <a:rPr lang="en-US"/>
              <a:t>Bridging Documentation</a:t>
            </a:r>
          </a:p>
        </p:txBody>
      </p:sp>
      <p:sp>
        <p:nvSpPr>
          <p:cNvPr id="3" name="Content Placeholder 2">
            <a:extLst>
              <a:ext uri="{FF2B5EF4-FFF2-40B4-BE49-F238E27FC236}">
                <a16:creationId xmlns:a16="http://schemas.microsoft.com/office/drawing/2014/main" id="{A59FC93C-4E63-4EE1-8DF4-C00DDDBD82B4}"/>
              </a:ext>
            </a:extLst>
          </p:cNvPr>
          <p:cNvSpPr>
            <a:spLocks noGrp="1"/>
          </p:cNvSpPr>
          <p:nvPr>
            <p:ph idx="1"/>
          </p:nvPr>
        </p:nvSpPr>
        <p:spPr/>
        <p:txBody>
          <a:bodyPr/>
          <a:lstStyle/>
          <a:p>
            <a:r>
              <a:rPr lang="en-US"/>
              <a:t>Protects the interests of the project owner</a:t>
            </a:r>
          </a:p>
          <a:p>
            <a:r>
              <a:rPr lang="en-US"/>
              <a:t>Final design and construction responsibility is on the contractor</a:t>
            </a:r>
          </a:p>
          <a:p>
            <a:r>
              <a:rPr lang="en-US"/>
              <a:t>Owner is fully protected  </a:t>
            </a:r>
          </a:p>
          <a:p>
            <a:r>
              <a:rPr lang="en-US"/>
              <a:t>Contractor has full design-build responsibility</a:t>
            </a:r>
          </a:p>
          <a:p>
            <a:r>
              <a:rPr lang="en-US"/>
              <a:t>Efficient, effective, saves time and costs</a:t>
            </a:r>
          </a:p>
          <a:p>
            <a:r>
              <a:rPr lang="en-US"/>
              <a:t>Public Agencies require more project definition </a:t>
            </a:r>
          </a:p>
        </p:txBody>
      </p:sp>
    </p:spTree>
    <p:extLst>
      <p:ext uri="{BB962C8B-B14F-4D97-AF65-F5344CB8AC3E}">
        <p14:creationId xmlns:p14="http://schemas.microsoft.com/office/powerpoint/2010/main" val="1529077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2C183-3616-4F4C-A934-6B20885074B5}"/>
              </a:ext>
            </a:extLst>
          </p:cNvPr>
          <p:cNvSpPr>
            <a:spLocks noGrp="1"/>
          </p:cNvSpPr>
          <p:nvPr>
            <p:ph type="title"/>
          </p:nvPr>
        </p:nvSpPr>
        <p:spPr/>
        <p:txBody>
          <a:bodyPr/>
          <a:lstStyle/>
          <a:p>
            <a:r>
              <a:rPr lang="en-US"/>
              <a:t>Project definition</a:t>
            </a:r>
            <a:br>
              <a:rPr lang="en-US"/>
            </a:br>
            <a:endParaRPr lang="en-US"/>
          </a:p>
        </p:txBody>
      </p:sp>
      <p:sp>
        <p:nvSpPr>
          <p:cNvPr id="3" name="Content Placeholder 2">
            <a:extLst>
              <a:ext uri="{FF2B5EF4-FFF2-40B4-BE49-F238E27FC236}">
                <a16:creationId xmlns:a16="http://schemas.microsoft.com/office/drawing/2014/main" id="{F76233D1-BC68-4B80-A5A7-C34A2ED4F135}"/>
              </a:ext>
            </a:extLst>
          </p:cNvPr>
          <p:cNvSpPr>
            <a:spLocks noGrp="1"/>
          </p:cNvSpPr>
          <p:nvPr>
            <p:ph idx="1"/>
          </p:nvPr>
        </p:nvSpPr>
        <p:spPr>
          <a:xfrm>
            <a:off x="968828" y="2256700"/>
            <a:ext cx="10515600" cy="4131038"/>
          </a:xfrm>
        </p:spPr>
        <p:txBody>
          <a:bodyPr>
            <a:normAutofit/>
          </a:bodyPr>
          <a:lstStyle/>
          <a:p>
            <a:pPr lvl="0"/>
            <a:r>
              <a:rPr lang="en-US"/>
              <a:t>provides a basis for bids and agreement</a:t>
            </a:r>
          </a:p>
          <a:p>
            <a:pPr lvl="0"/>
            <a:r>
              <a:rPr lang="en-US"/>
              <a:t>identifies technical issues, risks, and project constraints</a:t>
            </a:r>
          </a:p>
          <a:p>
            <a:pPr lvl="0"/>
            <a:r>
              <a:rPr lang="en-US"/>
              <a:t>conveys lifecycle criteria</a:t>
            </a:r>
          </a:p>
          <a:p>
            <a:pPr lvl="0"/>
            <a:r>
              <a:rPr lang="en-US"/>
              <a:t>avoids unnecessary owner commitments</a:t>
            </a:r>
          </a:p>
          <a:p>
            <a:pPr lvl="0"/>
            <a:r>
              <a:rPr lang="en-US"/>
              <a:t>maximizes innovation opportunities</a:t>
            </a:r>
          </a:p>
          <a:p>
            <a:pPr lvl="0"/>
            <a:r>
              <a:rPr lang="en-US"/>
              <a:t>establishes quality assurance criteria</a:t>
            </a:r>
          </a:p>
          <a:p>
            <a:pPr marL="0" lvl="0" indent="0">
              <a:buNone/>
            </a:pPr>
            <a:endParaRPr lang="en-US"/>
          </a:p>
        </p:txBody>
      </p:sp>
    </p:spTree>
    <p:extLst>
      <p:ext uri="{BB962C8B-B14F-4D97-AF65-F5344CB8AC3E}">
        <p14:creationId xmlns:p14="http://schemas.microsoft.com/office/powerpoint/2010/main" val="9139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2C183-3616-4F4C-A934-6B20885074B5}"/>
              </a:ext>
            </a:extLst>
          </p:cNvPr>
          <p:cNvSpPr>
            <a:spLocks noGrp="1"/>
          </p:cNvSpPr>
          <p:nvPr>
            <p:ph type="title"/>
          </p:nvPr>
        </p:nvSpPr>
        <p:spPr/>
        <p:txBody>
          <a:bodyPr/>
          <a:lstStyle/>
          <a:p>
            <a:r>
              <a:rPr lang="en-US"/>
              <a:t>Project definition</a:t>
            </a:r>
            <a:br>
              <a:rPr lang="en-US"/>
            </a:br>
            <a:endParaRPr lang="en-US"/>
          </a:p>
        </p:txBody>
      </p:sp>
      <p:sp>
        <p:nvSpPr>
          <p:cNvPr id="3" name="Content Placeholder 2">
            <a:extLst>
              <a:ext uri="{FF2B5EF4-FFF2-40B4-BE49-F238E27FC236}">
                <a16:creationId xmlns:a16="http://schemas.microsoft.com/office/drawing/2014/main" id="{F76233D1-BC68-4B80-A5A7-C34A2ED4F135}"/>
              </a:ext>
            </a:extLst>
          </p:cNvPr>
          <p:cNvSpPr>
            <a:spLocks noGrp="1"/>
          </p:cNvSpPr>
          <p:nvPr>
            <p:ph idx="1"/>
          </p:nvPr>
        </p:nvSpPr>
        <p:spPr/>
        <p:txBody>
          <a:bodyPr/>
          <a:lstStyle/>
          <a:p>
            <a:pPr marL="0" lvl="0" indent="0">
              <a:buNone/>
            </a:pPr>
            <a:r>
              <a:rPr lang="en-US" dirty="0"/>
              <a:t>Conveying required elements</a:t>
            </a:r>
          </a:p>
          <a:p>
            <a:r>
              <a:rPr lang="en-US" dirty="0"/>
              <a:t>technical design concept </a:t>
            </a:r>
          </a:p>
          <a:p>
            <a:r>
              <a:rPr lang="en-US" dirty="0"/>
              <a:t>performance criteria</a:t>
            </a:r>
          </a:p>
          <a:p>
            <a:r>
              <a:rPr lang="en-US" dirty="0"/>
              <a:t>Innovation</a:t>
            </a:r>
          </a:p>
          <a:p>
            <a:r>
              <a:rPr lang="en-US" dirty="0"/>
              <a:t>Cost</a:t>
            </a:r>
          </a:p>
          <a:p>
            <a:r>
              <a:rPr lang="en-US" dirty="0"/>
              <a:t>Schedule</a:t>
            </a:r>
          </a:p>
          <a:p>
            <a:r>
              <a:rPr lang="en-US" dirty="0"/>
              <a:t>Transparency</a:t>
            </a:r>
          </a:p>
          <a:p>
            <a:r>
              <a:rPr lang="en-US" dirty="0"/>
              <a:t>Quality Control</a:t>
            </a:r>
          </a:p>
          <a:p>
            <a:endParaRPr lang="en-US" dirty="0"/>
          </a:p>
          <a:p>
            <a:pPr lvl="0"/>
            <a:endParaRPr lang="en-US" dirty="0"/>
          </a:p>
        </p:txBody>
      </p:sp>
    </p:spTree>
    <p:extLst>
      <p:ext uri="{BB962C8B-B14F-4D97-AF65-F5344CB8AC3E}">
        <p14:creationId xmlns:p14="http://schemas.microsoft.com/office/powerpoint/2010/main" val="219331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2C183-3616-4F4C-A934-6B20885074B5}"/>
              </a:ext>
            </a:extLst>
          </p:cNvPr>
          <p:cNvSpPr>
            <a:spLocks noGrp="1"/>
          </p:cNvSpPr>
          <p:nvPr>
            <p:ph type="title"/>
          </p:nvPr>
        </p:nvSpPr>
        <p:spPr/>
        <p:txBody>
          <a:bodyPr/>
          <a:lstStyle/>
          <a:p>
            <a:r>
              <a:rPr lang="en-US"/>
              <a:t>Project definition</a:t>
            </a:r>
            <a:br>
              <a:rPr lang="en-US"/>
            </a:br>
            <a:endParaRPr lang="en-US"/>
          </a:p>
        </p:txBody>
      </p:sp>
      <p:sp>
        <p:nvSpPr>
          <p:cNvPr id="3" name="Content Placeholder 2">
            <a:extLst>
              <a:ext uri="{FF2B5EF4-FFF2-40B4-BE49-F238E27FC236}">
                <a16:creationId xmlns:a16="http://schemas.microsoft.com/office/drawing/2014/main" id="{F76233D1-BC68-4B80-A5A7-C34A2ED4F135}"/>
              </a:ext>
            </a:extLst>
          </p:cNvPr>
          <p:cNvSpPr>
            <a:spLocks noGrp="1"/>
          </p:cNvSpPr>
          <p:nvPr>
            <p:ph idx="1"/>
          </p:nvPr>
        </p:nvSpPr>
        <p:spPr/>
        <p:txBody>
          <a:bodyPr>
            <a:normAutofit/>
          </a:bodyPr>
          <a:lstStyle/>
          <a:p>
            <a:r>
              <a:rPr lang="en-US" dirty="0"/>
              <a:t>Risk allocation</a:t>
            </a:r>
          </a:p>
          <a:p>
            <a:r>
              <a:rPr lang="en-US" dirty="0"/>
              <a:t>Market conditions</a:t>
            </a:r>
          </a:p>
          <a:p>
            <a:r>
              <a:rPr lang="en-US" dirty="0"/>
              <a:t>Terms of contract</a:t>
            </a:r>
          </a:p>
          <a:p>
            <a:r>
              <a:rPr lang="en-US" dirty="0"/>
              <a:t>Procurement process</a:t>
            </a:r>
          </a:p>
          <a:p>
            <a:r>
              <a:rPr lang="en-US" dirty="0"/>
              <a:t>Selection method</a:t>
            </a:r>
          </a:p>
          <a:p>
            <a:r>
              <a:rPr lang="en-US" dirty="0"/>
              <a:t>Incentives and disincentives</a:t>
            </a:r>
          </a:p>
          <a:p>
            <a:r>
              <a:rPr lang="en-US" dirty="0"/>
              <a:t>Alternates</a:t>
            </a:r>
          </a:p>
          <a:p>
            <a:r>
              <a:rPr lang="en-US" dirty="0"/>
              <a:t>Project selection</a:t>
            </a:r>
          </a:p>
          <a:p>
            <a:pPr lvl="0"/>
            <a:endParaRPr lang="en-US" dirty="0"/>
          </a:p>
        </p:txBody>
      </p:sp>
    </p:spTree>
    <p:extLst>
      <p:ext uri="{BB962C8B-B14F-4D97-AF65-F5344CB8AC3E}">
        <p14:creationId xmlns:p14="http://schemas.microsoft.com/office/powerpoint/2010/main" val="136309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2C183-3616-4F4C-A934-6B20885074B5}"/>
              </a:ext>
            </a:extLst>
          </p:cNvPr>
          <p:cNvSpPr>
            <a:spLocks noGrp="1"/>
          </p:cNvSpPr>
          <p:nvPr>
            <p:ph type="title"/>
          </p:nvPr>
        </p:nvSpPr>
        <p:spPr/>
        <p:txBody>
          <a:bodyPr/>
          <a:lstStyle/>
          <a:p>
            <a:r>
              <a:rPr lang="en-US"/>
              <a:t>Project definition</a:t>
            </a:r>
            <a:br>
              <a:rPr lang="en-US"/>
            </a:br>
            <a:endParaRPr lang="en-US"/>
          </a:p>
        </p:txBody>
      </p:sp>
      <p:sp>
        <p:nvSpPr>
          <p:cNvPr id="3" name="Content Placeholder 2">
            <a:extLst>
              <a:ext uri="{FF2B5EF4-FFF2-40B4-BE49-F238E27FC236}">
                <a16:creationId xmlns:a16="http://schemas.microsoft.com/office/drawing/2014/main" id="{F76233D1-BC68-4B80-A5A7-C34A2ED4F135}"/>
              </a:ext>
            </a:extLst>
          </p:cNvPr>
          <p:cNvSpPr>
            <a:spLocks noGrp="1"/>
          </p:cNvSpPr>
          <p:nvPr>
            <p:ph idx="1"/>
          </p:nvPr>
        </p:nvSpPr>
        <p:spPr/>
        <p:txBody>
          <a:bodyPr>
            <a:normAutofit/>
          </a:bodyPr>
          <a:lstStyle/>
          <a:p>
            <a:r>
              <a:rPr lang="en-US" dirty="0"/>
              <a:t>People</a:t>
            </a:r>
          </a:p>
          <a:p>
            <a:r>
              <a:rPr lang="en-US" dirty="0"/>
              <a:t>Front-end process</a:t>
            </a:r>
          </a:p>
          <a:p>
            <a:r>
              <a:rPr lang="en-US" dirty="0"/>
              <a:t>Bridging document quality control</a:t>
            </a:r>
          </a:p>
          <a:p>
            <a:r>
              <a:rPr lang="en-US" dirty="0"/>
              <a:t>Design submittals</a:t>
            </a:r>
          </a:p>
          <a:p>
            <a:r>
              <a:rPr lang="en-US" dirty="0"/>
              <a:t>Consistency</a:t>
            </a:r>
          </a:p>
          <a:p>
            <a:r>
              <a:rPr lang="en-US" dirty="0"/>
              <a:t>Writing style and organization</a:t>
            </a:r>
          </a:p>
          <a:p>
            <a:r>
              <a:rPr lang="en-US" dirty="0"/>
              <a:t>Pay item list and item descriptions</a:t>
            </a:r>
          </a:p>
          <a:p>
            <a:r>
              <a:rPr lang="en-US" dirty="0"/>
              <a:t>‘</a:t>
            </a:r>
            <a:r>
              <a:rPr lang="en-US" dirty="0" err="1"/>
              <a:t>Bidability</a:t>
            </a:r>
            <a:r>
              <a:rPr lang="en-US" dirty="0"/>
              <a:t>’ of bridging documents</a:t>
            </a:r>
          </a:p>
          <a:p>
            <a:pPr lvl="0"/>
            <a:endParaRPr lang="en-US" dirty="0"/>
          </a:p>
        </p:txBody>
      </p:sp>
    </p:spTree>
    <p:extLst>
      <p:ext uri="{BB962C8B-B14F-4D97-AF65-F5344CB8AC3E}">
        <p14:creationId xmlns:p14="http://schemas.microsoft.com/office/powerpoint/2010/main" val="76153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7D434-9D8D-45D2-AAE6-80CF328252C5}"/>
              </a:ext>
            </a:extLst>
          </p:cNvPr>
          <p:cNvSpPr>
            <a:spLocks noGrp="1"/>
          </p:cNvSpPr>
          <p:nvPr>
            <p:ph type="title"/>
          </p:nvPr>
        </p:nvSpPr>
        <p:spPr>
          <a:xfrm>
            <a:off x="838200" y="55622"/>
            <a:ext cx="10515600" cy="1325563"/>
          </a:xfrm>
        </p:spPr>
        <p:txBody>
          <a:bodyPr/>
          <a:lstStyle/>
          <a:p>
            <a:pPr algn="ctr"/>
            <a:r>
              <a:rPr lang="en-US"/>
              <a:t>THE DESIGN PHASE</a:t>
            </a:r>
          </a:p>
        </p:txBody>
      </p:sp>
      <p:sp>
        <p:nvSpPr>
          <p:cNvPr id="3" name="Content Placeholder 2">
            <a:extLst>
              <a:ext uri="{FF2B5EF4-FFF2-40B4-BE49-F238E27FC236}">
                <a16:creationId xmlns:a16="http://schemas.microsoft.com/office/drawing/2014/main" id="{37416364-63A8-4D64-90B7-B0C5191916B6}"/>
              </a:ext>
            </a:extLst>
          </p:cNvPr>
          <p:cNvSpPr>
            <a:spLocks noGrp="1"/>
          </p:cNvSpPr>
          <p:nvPr>
            <p:ph idx="1"/>
          </p:nvPr>
        </p:nvSpPr>
        <p:spPr>
          <a:xfrm>
            <a:off x="402956" y="1208868"/>
            <a:ext cx="5197098" cy="5284007"/>
          </a:xfrm>
        </p:spPr>
        <p:txBody>
          <a:bodyPr>
            <a:noAutofit/>
          </a:bodyPr>
          <a:lstStyle/>
          <a:p>
            <a:pPr lvl="0"/>
            <a:r>
              <a:rPr lang="en-US" sz="2200"/>
              <a:t>Project Team</a:t>
            </a:r>
          </a:p>
          <a:p>
            <a:pPr lvl="0"/>
            <a:r>
              <a:rPr lang="en-US" sz="2200"/>
              <a:t>Adequate Design Budget</a:t>
            </a:r>
          </a:p>
          <a:p>
            <a:pPr lvl="0"/>
            <a:r>
              <a:rPr lang="en-US" sz="2200"/>
              <a:t>Sufficient Design Time</a:t>
            </a:r>
          </a:p>
          <a:p>
            <a:pPr lvl="0"/>
            <a:r>
              <a:rPr lang="en-US" sz="2200">
                <a:hlinkClick r:id="rId3"/>
              </a:rPr>
              <a:t>Consider BIM/VDC</a:t>
            </a:r>
            <a:endParaRPr lang="en-US" sz="2200"/>
          </a:p>
          <a:p>
            <a:pPr lvl="0"/>
            <a:r>
              <a:rPr lang="en-US" sz="2200"/>
              <a:t>Site Investigation</a:t>
            </a:r>
          </a:p>
          <a:p>
            <a:pPr lvl="0"/>
            <a:r>
              <a:rPr lang="en-US" sz="2200"/>
              <a:t>Project Management Processes</a:t>
            </a:r>
          </a:p>
          <a:p>
            <a:pPr lvl="0"/>
            <a:r>
              <a:rPr lang="en-US" sz="2200"/>
              <a:t>Incentivize Contractor Performance</a:t>
            </a:r>
          </a:p>
          <a:p>
            <a:pPr lvl="0"/>
            <a:r>
              <a:rPr lang="en-US" sz="2200"/>
              <a:t>Use Standard Form Contract Documents</a:t>
            </a:r>
          </a:p>
          <a:p>
            <a:pPr lvl="0"/>
            <a:r>
              <a:rPr lang="en-US" sz="2200"/>
              <a:t>Bonding Requirements</a:t>
            </a:r>
          </a:p>
          <a:p>
            <a:pPr lvl="0"/>
            <a:r>
              <a:rPr lang="en-US" sz="2200"/>
              <a:t>Insurance Requirements</a:t>
            </a:r>
          </a:p>
          <a:p>
            <a:pPr lvl="0"/>
            <a:r>
              <a:rPr lang="en-US" sz="2200"/>
              <a:t>Biddability/Constructability Review</a:t>
            </a:r>
          </a:p>
          <a:p>
            <a:pPr lvl="0"/>
            <a:r>
              <a:rPr lang="en-US" sz="2200"/>
              <a:t>Operations and Maintenance Review</a:t>
            </a:r>
          </a:p>
          <a:p>
            <a:pPr lvl="0"/>
            <a:endParaRPr lang="en-US" sz="2200"/>
          </a:p>
          <a:p>
            <a:endParaRPr lang="en-US" sz="2200"/>
          </a:p>
        </p:txBody>
      </p:sp>
      <p:sp>
        <p:nvSpPr>
          <p:cNvPr id="4" name="Content Placeholder 2">
            <a:extLst>
              <a:ext uri="{FF2B5EF4-FFF2-40B4-BE49-F238E27FC236}">
                <a16:creationId xmlns:a16="http://schemas.microsoft.com/office/drawing/2014/main" id="{6749EFC9-22A1-4210-BE77-1B819979796E}"/>
              </a:ext>
            </a:extLst>
          </p:cNvPr>
          <p:cNvSpPr txBox="1">
            <a:spLocks/>
          </p:cNvSpPr>
          <p:nvPr/>
        </p:nvSpPr>
        <p:spPr>
          <a:xfrm>
            <a:off x="5600054" y="1471895"/>
            <a:ext cx="4969790" cy="246467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Change Order/Claims Prevention Review</a:t>
            </a:r>
          </a:p>
          <a:p>
            <a:pPr lvl="0"/>
            <a:r>
              <a:rPr lang="en-US" sz="2400"/>
              <a:t>Freeze Design</a:t>
            </a:r>
          </a:p>
          <a:p>
            <a:pPr lvl="0"/>
            <a:r>
              <a:rPr lang="en-US" sz="2400"/>
              <a:t>Tailored Scheduling Specification</a:t>
            </a:r>
          </a:p>
          <a:p>
            <a:pPr lvl="0"/>
            <a:r>
              <a:rPr lang="en-US" sz="2400"/>
              <a:t>Payment for Changes Section –</a:t>
            </a:r>
          </a:p>
          <a:p>
            <a:pPr lvl="0"/>
            <a:r>
              <a:rPr lang="en-US" sz="2400"/>
              <a:t>Consequential Damages Clause</a:t>
            </a:r>
          </a:p>
          <a:p>
            <a:pPr lvl="0"/>
            <a:r>
              <a:rPr lang="en-US" sz="2400"/>
              <a:t>RFI Specification</a:t>
            </a:r>
          </a:p>
          <a:p>
            <a:endParaRPr lang="en-US"/>
          </a:p>
        </p:txBody>
      </p:sp>
      <p:sp>
        <p:nvSpPr>
          <p:cNvPr id="5" name="TextBox 4">
            <a:extLst>
              <a:ext uri="{FF2B5EF4-FFF2-40B4-BE49-F238E27FC236}">
                <a16:creationId xmlns:a16="http://schemas.microsoft.com/office/drawing/2014/main" id="{98215428-3CE9-4DFD-BFC7-9F50F94122BA}"/>
              </a:ext>
            </a:extLst>
          </p:cNvPr>
          <p:cNvSpPr txBox="1"/>
          <p:nvPr/>
        </p:nvSpPr>
        <p:spPr>
          <a:xfrm>
            <a:off x="5569057" y="3905573"/>
            <a:ext cx="3218481" cy="3077766"/>
          </a:xfrm>
          <a:prstGeom prst="rect">
            <a:avLst/>
          </a:prstGeom>
          <a:noFill/>
        </p:spPr>
        <p:txBody>
          <a:bodyPr wrap="square" rtlCol="0">
            <a:spAutoFit/>
          </a:bodyPr>
          <a:lstStyle/>
          <a:p>
            <a:pPr marL="285750" lvl="0" indent="-285750">
              <a:buFont typeface="Arial" panose="020B0604020202020204" pitchFamily="34" charset="0"/>
              <a:buChar char="•"/>
            </a:pPr>
            <a:r>
              <a:rPr lang="en-US" sz="2200"/>
              <a:t>Pre-purchase Owner Delay</a:t>
            </a:r>
          </a:p>
          <a:p>
            <a:pPr marL="285750" lvl="0" indent="-285750">
              <a:buFont typeface="Arial" panose="020B0604020202020204" pitchFamily="34" charset="0"/>
              <a:buChar char="•"/>
            </a:pPr>
            <a:r>
              <a:rPr lang="en-US" sz="2200"/>
              <a:t>Substantial/Mechanical Completion</a:t>
            </a:r>
          </a:p>
          <a:p>
            <a:pPr marL="285750" lvl="0" indent="-285750">
              <a:buFont typeface="Arial" panose="020B0604020202020204" pitchFamily="34" charset="0"/>
              <a:buChar char="•"/>
            </a:pPr>
            <a:r>
              <a:rPr lang="en-US" sz="2200"/>
              <a:t>Liquidated Damages</a:t>
            </a:r>
          </a:p>
          <a:p>
            <a:pPr marL="285750" lvl="0" indent="-285750">
              <a:buFont typeface="Arial" panose="020B0604020202020204" pitchFamily="34" charset="0"/>
              <a:buChar char="•"/>
            </a:pPr>
            <a:r>
              <a:rPr lang="en-US" sz="2200"/>
              <a:t>Actual Damages</a:t>
            </a:r>
          </a:p>
          <a:p>
            <a:pPr marL="285750" lvl="0" indent="-285750">
              <a:buFont typeface="Arial" panose="020B0604020202020204" pitchFamily="34" charset="0"/>
              <a:buChar char="•"/>
            </a:pPr>
            <a:r>
              <a:rPr lang="en-US" sz="2200"/>
              <a:t>Escrow Bid Documents (“EBD”)</a:t>
            </a:r>
          </a:p>
          <a:p>
            <a:endParaRPr lang="en-US"/>
          </a:p>
        </p:txBody>
      </p:sp>
    </p:spTree>
    <p:extLst>
      <p:ext uri="{BB962C8B-B14F-4D97-AF65-F5344CB8AC3E}">
        <p14:creationId xmlns:p14="http://schemas.microsoft.com/office/powerpoint/2010/main" val="2105341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7D434-9D8D-45D2-AAE6-80CF328252C5}"/>
              </a:ext>
            </a:extLst>
          </p:cNvPr>
          <p:cNvSpPr>
            <a:spLocks noGrp="1"/>
          </p:cNvSpPr>
          <p:nvPr>
            <p:ph type="title"/>
          </p:nvPr>
        </p:nvSpPr>
        <p:spPr>
          <a:xfrm>
            <a:off x="838200" y="55622"/>
            <a:ext cx="10515600" cy="1325563"/>
          </a:xfrm>
        </p:spPr>
        <p:txBody>
          <a:bodyPr/>
          <a:lstStyle/>
          <a:p>
            <a:pPr algn="ctr"/>
            <a:r>
              <a:rPr lang="en-US"/>
              <a:t>THE BIDDING PHASE</a:t>
            </a:r>
          </a:p>
        </p:txBody>
      </p:sp>
      <p:sp>
        <p:nvSpPr>
          <p:cNvPr id="3" name="Content Placeholder 2">
            <a:extLst>
              <a:ext uri="{FF2B5EF4-FFF2-40B4-BE49-F238E27FC236}">
                <a16:creationId xmlns:a16="http://schemas.microsoft.com/office/drawing/2014/main" id="{37416364-63A8-4D64-90B7-B0C5191916B6}"/>
              </a:ext>
            </a:extLst>
          </p:cNvPr>
          <p:cNvSpPr>
            <a:spLocks noGrp="1"/>
          </p:cNvSpPr>
          <p:nvPr>
            <p:ph idx="1"/>
          </p:nvPr>
        </p:nvSpPr>
        <p:spPr>
          <a:xfrm>
            <a:off x="402956" y="1208868"/>
            <a:ext cx="5197098" cy="5284007"/>
          </a:xfrm>
        </p:spPr>
        <p:txBody>
          <a:bodyPr>
            <a:noAutofit/>
          </a:bodyPr>
          <a:lstStyle/>
          <a:p>
            <a:pPr marL="0" lvl="0" indent="0">
              <a:buNone/>
            </a:pPr>
            <a:r>
              <a:rPr lang="en-US" sz="2400" b="1"/>
              <a:t>OWNERS</a:t>
            </a:r>
          </a:p>
          <a:p>
            <a:pPr lvl="0"/>
            <a:r>
              <a:rPr lang="en-US" sz="2400"/>
              <a:t>Bid Inquiries</a:t>
            </a:r>
          </a:p>
          <a:p>
            <a:pPr lvl="0"/>
            <a:r>
              <a:rPr lang="en-US" sz="2400"/>
              <a:t>Pre-Bid Conference and job Walk</a:t>
            </a:r>
          </a:p>
          <a:p>
            <a:pPr lvl="0"/>
            <a:r>
              <a:rPr lang="en-US" sz="2400"/>
              <a:t>Do NOT accept “Substantially low” Bids</a:t>
            </a:r>
          </a:p>
          <a:p>
            <a:pPr lvl="0"/>
            <a:r>
              <a:rPr lang="en-US" sz="2400"/>
              <a:t>Best Value Selection Method</a:t>
            </a:r>
          </a:p>
          <a:p>
            <a:pPr lvl="0"/>
            <a:r>
              <a:rPr lang="en-US" sz="2400"/>
              <a:t>Validate BIM/VDC Skills</a:t>
            </a:r>
          </a:p>
          <a:p>
            <a:pPr lvl="0"/>
            <a:r>
              <a:rPr lang="en-US" sz="2400"/>
              <a:t>Status of Design</a:t>
            </a:r>
          </a:p>
          <a:p>
            <a:pPr lvl="0"/>
            <a:endParaRPr lang="en-US" sz="2200"/>
          </a:p>
          <a:p>
            <a:endParaRPr lang="en-US" sz="2200"/>
          </a:p>
        </p:txBody>
      </p:sp>
      <p:sp>
        <p:nvSpPr>
          <p:cNvPr id="4" name="Content Placeholder 2">
            <a:extLst>
              <a:ext uri="{FF2B5EF4-FFF2-40B4-BE49-F238E27FC236}">
                <a16:creationId xmlns:a16="http://schemas.microsoft.com/office/drawing/2014/main" id="{6749EFC9-22A1-4210-BE77-1B819979796E}"/>
              </a:ext>
            </a:extLst>
          </p:cNvPr>
          <p:cNvSpPr txBox="1">
            <a:spLocks/>
          </p:cNvSpPr>
          <p:nvPr/>
        </p:nvSpPr>
        <p:spPr>
          <a:xfrm>
            <a:off x="5600054" y="1115438"/>
            <a:ext cx="4969790" cy="274364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t>CONTRACTORS</a:t>
            </a:r>
          </a:p>
          <a:p>
            <a:r>
              <a:rPr lang="en-US" sz="2400"/>
              <a:t>Read the Contract</a:t>
            </a:r>
          </a:p>
          <a:p>
            <a:r>
              <a:rPr lang="en-US" sz="2400"/>
              <a:t>Do Not Underbid</a:t>
            </a:r>
          </a:p>
          <a:p>
            <a:r>
              <a:rPr lang="en-US" sz="2400"/>
              <a:t>Bid Exclusions, Assumptions and Clarifications</a:t>
            </a:r>
          </a:p>
          <a:p>
            <a:r>
              <a:rPr lang="en-US" sz="2400"/>
              <a:t>Use Subcontractors wit proven Capabilities</a:t>
            </a:r>
          </a:p>
          <a:p>
            <a:endParaRPr lang="en-US"/>
          </a:p>
        </p:txBody>
      </p:sp>
      <p:sp>
        <p:nvSpPr>
          <p:cNvPr id="6" name="Content Placeholder 2">
            <a:extLst>
              <a:ext uri="{FF2B5EF4-FFF2-40B4-BE49-F238E27FC236}">
                <a16:creationId xmlns:a16="http://schemas.microsoft.com/office/drawing/2014/main" id="{95F3F340-1861-46BB-89F9-FBA6D150EF3B}"/>
              </a:ext>
            </a:extLst>
          </p:cNvPr>
          <p:cNvSpPr txBox="1">
            <a:spLocks/>
          </p:cNvSpPr>
          <p:nvPr/>
        </p:nvSpPr>
        <p:spPr>
          <a:xfrm>
            <a:off x="5600054" y="3920853"/>
            <a:ext cx="3125492" cy="27436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Do not subcontract </a:t>
            </a:r>
            <a:r>
              <a:rPr lang="en-US" sz="2400" err="1"/>
              <a:t>soley</a:t>
            </a:r>
            <a:r>
              <a:rPr lang="en-US" sz="2400"/>
              <a:t> on price for specialty work</a:t>
            </a:r>
          </a:p>
          <a:p>
            <a:r>
              <a:rPr lang="en-US" sz="2400"/>
              <a:t>Do not accept unquantifiable risks</a:t>
            </a:r>
          </a:p>
          <a:p>
            <a:r>
              <a:rPr lang="en-US" sz="2400"/>
              <a:t>Dispute potential index</a:t>
            </a:r>
          </a:p>
          <a:p>
            <a:endParaRPr lang="en-US"/>
          </a:p>
        </p:txBody>
      </p:sp>
    </p:spTree>
    <p:extLst>
      <p:ext uri="{BB962C8B-B14F-4D97-AF65-F5344CB8AC3E}">
        <p14:creationId xmlns:p14="http://schemas.microsoft.com/office/powerpoint/2010/main" val="971792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BAB365-7FC3-4A74-A818-2EBDD8D7BBFD}"/>
              </a:ext>
            </a:extLst>
          </p:cNvPr>
          <p:cNvSpPr txBox="1"/>
          <p:nvPr/>
        </p:nvSpPr>
        <p:spPr>
          <a:xfrm>
            <a:off x="4199860" y="171607"/>
            <a:ext cx="3399649" cy="1015663"/>
          </a:xfrm>
          <a:prstGeom prst="rect">
            <a:avLst/>
          </a:prstGeom>
          <a:noFill/>
        </p:spPr>
        <p:txBody>
          <a:bodyPr wrap="none" rtlCol="0">
            <a:spAutoFit/>
          </a:bodyPr>
          <a:lstStyle/>
          <a:p>
            <a:r>
              <a:rPr lang="en-US" sz="6000" b="1"/>
              <a:t>Questions</a:t>
            </a:r>
          </a:p>
        </p:txBody>
      </p:sp>
      <p:pic>
        <p:nvPicPr>
          <p:cNvPr id="5" name="Picture 4">
            <a:extLst>
              <a:ext uri="{FF2B5EF4-FFF2-40B4-BE49-F238E27FC236}">
                <a16:creationId xmlns:a16="http://schemas.microsoft.com/office/drawing/2014/main" id="{F87D079C-4F0F-4658-A0A7-5321462D2687}"/>
              </a:ext>
            </a:extLst>
          </p:cNvPr>
          <p:cNvPicPr>
            <a:picLocks noChangeAspect="1"/>
          </p:cNvPicPr>
          <p:nvPr/>
        </p:nvPicPr>
        <p:blipFill rotWithShape="1">
          <a:blip r:embed="rId3"/>
          <a:srcRect l="9938" t="4000" r="10281" b="5324"/>
          <a:stretch/>
        </p:blipFill>
        <p:spPr>
          <a:xfrm>
            <a:off x="2073728" y="1427781"/>
            <a:ext cx="7840980" cy="5012842"/>
          </a:xfrm>
          <a:prstGeom prst="rect">
            <a:avLst/>
          </a:prstGeom>
        </p:spPr>
      </p:pic>
      <p:sp>
        <p:nvSpPr>
          <p:cNvPr id="2" name="TextBox 1">
            <a:extLst>
              <a:ext uri="{FF2B5EF4-FFF2-40B4-BE49-F238E27FC236}">
                <a16:creationId xmlns:a16="http://schemas.microsoft.com/office/drawing/2014/main" id="{3383EC6C-D0AE-4107-AB20-341EA9C63F0C}"/>
              </a:ext>
            </a:extLst>
          </p:cNvPr>
          <p:cNvSpPr txBox="1"/>
          <p:nvPr/>
        </p:nvSpPr>
        <p:spPr>
          <a:xfrm>
            <a:off x="4615272" y="2967335"/>
            <a:ext cx="3602205" cy="461665"/>
          </a:xfrm>
          <a:prstGeom prst="rect">
            <a:avLst/>
          </a:prstGeom>
          <a:noFill/>
        </p:spPr>
        <p:txBody>
          <a:bodyPr wrap="none" rtlCol="0">
            <a:spAutoFit/>
          </a:bodyPr>
          <a:lstStyle/>
          <a:p>
            <a:r>
              <a:rPr lang="en-US" sz="2400" b="1">
                <a:solidFill>
                  <a:srgbClr val="FF0000"/>
                </a:solidFill>
                <a:effectLst>
                  <a:outerShdw blurRad="38100" dist="38100" dir="2700000" algn="tl">
                    <a:srgbClr val="000000">
                      <a:alpha val="43137"/>
                    </a:srgbClr>
                  </a:outerShdw>
                </a:effectLst>
              </a:rPr>
              <a:t>WEEK Three: Management</a:t>
            </a:r>
          </a:p>
        </p:txBody>
      </p:sp>
    </p:spTree>
    <p:extLst>
      <p:ext uri="{BB962C8B-B14F-4D97-AF65-F5344CB8AC3E}">
        <p14:creationId xmlns:p14="http://schemas.microsoft.com/office/powerpoint/2010/main" val="2827010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589A3-F840-4D33-9E6E-9B800EC7F3E3}"/>
              </a:ext>
            </a:extLst>
          </p:cNvPr>
          <p:cNvSpPr>
            <a:spLocks noGrp="1"/>
          </p:cNvSpPr>
          <p:nvPr>
            <p:ph type="title"/>
          </p:nvPr>
        </p:nvSpPr>
        <p:spPr/>
        <p:txBody>
          <a:bodyPr/>
          <a:lstStyle/>
          <a:p>
            <a:r>
              <a:rPr lang="en-US"/>
              <a:t>Upcoming Events</a:t>
            </a:r>
          </a:p>
        </p:txBody>
      </p:sp>
      <p:sp>
        <p:nvSpPr>
          <p:cNvPr id="3" name="Content Placeholder 2">
            <a:extLst>
              <a:ext uri="{FF2B5EF4-FFF2-40B4-BE49-F238E27FC236}">
                <a16:creationId xmlns:a16="http://schemas.microsoft.com/office/drawing/2014/main" id="{91A05CB0-68D3-47B0-9F83-57E76A15FCB4}"/>
              </a:ext>
            </a:extLst>
          </p:cNvPr>
          <p:cNvSpPr>
            <a:spLocks noGrp="1"/>
          </p:cNvSpPr>
          <p:nvPr>
            <p:ph idx="1"/>
          </p:nvPr>
        </p:nvSpPr>
        <p:spPr/>
        <p:txBody>
          <a:bodyPr/>
          <a:lstStyle/>
          <a:p>
            <a:r>
              <a:rPr lang="en-US"/>
              <a:t>Elevator pitch workshop TBD</a:t>
            </a:r>
          </a:p>
          <a:p>
            <a:r>
              <a:rPr lang="en-US"/>
              <a:t>Public Works Networking Event Feb 19</a:t>
            </a:r>
          </a:p>
          <a:p>
            <a:r>
              <a:rPr lang="en-US"/>
              <a:t>Lead abatement training March 4</a:t>
            </a:r>
          </a:p>
          <a:p>
            <a:r>
              <a:rPr lang="en-US"/>
              <a:t>Disparity Study Meeting March 20</a:t>
            </a:r>
          </a:p>
          <a:p>
            <a:r>
              <a:rPr lang="en-US"/>
              <a:t>How to select your Business Banker Workshop</a:t>
            </a:r>
          </a:p>
          <a:p>
            <a:r>
              <a:rPr lang="en-US"/>
              <a:t>How to select your Insurance Partner Workshop</a:t>
            </a:r>
          </a:p>
          <a:p>
            <a:r>
              <a:rPr lang="en-US"/>
              <a:t>How to select your Business Accountant Workshop</a:t>
            </a:r>
          </a:p>
          <a:p>
            <a:endParaRPr lang="en-US"/>
          </a:p>
          <a:p>
            <a:endParaRPr lang="en-US"/>
          </a:p>
        </p:txBody>
      </p:sp>
    </p:spTree>
    <p:extLst>
      <p:ext uri="{BB962C8B-B14F-4D97-AF65-F5344CB8AC3E}">
        <p14:creationId xmlns:p14="http://schemas.microsoft.com/office/powerpoint/2010/main" val="1233646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92921-DF2A-4BE4-A532-1D6D0E39CFEE}"/>
              </a:ext>
            </a:extLst>
          </p:cNvPr>
          <p:cNvSpPr>
            <a:spLocks noGrp="1"/>
          </p:cNvSpPr>
          <p:nvPr>
            <p:ph type="title"/>
          </p:nvPr>
        </p:nvSpPr>
        <p:spPr/>
        <p:txBody>
          <a:bodyPr/>
          <a:lstStyle/>
          <a:p>
            <a:r>
              <a:rPr lang="en-US" dirty="0"/>
              <a:t>Last Week</a:t>
            </a:r>
          </a:p>
        </p:txBody>
      </p:sp>
      <p:sp>
        <p:nvSpPr>
          <p:cNvPr id="4" name="Content Placeholder 2">
            <a:extLst>
              <a:ext uri="{FF2B5EF4-FFF2-40B4-BE49-F238E27FC236}">
                <a16:creationId xmlns:a16="http://schemas.microsoft.com/office/drawing/2014/main" id="{D35F28DE-8E3C-4FA0-8A11-70C5AB66CB59}"/>
              </a:ext>
            </a:extLst>
          </p:cNvPr>
          <p:cNvSpPr>
            <a:spLocks noGrp="1"/>
          </p:cNvSpPr>
          <p:nvPr>
            <p:ph idx="1"/>
          </p:nvPr>
        </p:nvSpPr>
        <p:spPr>
          <a:xfrm>
            <a:off x="838199" y="1825625"/>
            <a:ext cx="7561881" cy="685100"/>
          </a:xfrm>
        </p:spPr>
        <p:txBody>
          <a:bodyPr>
            <a:normAutofit/>
          </a:bodyPr>
          <a:lstStyle/>
          <a:p>
            <a:pPr marL="0" indent="0">
              <a:buNone/>
            </a:pPr>
            <a:r>
              <a:rPr lang="en-US" sz="3600" dirty="0"/>
              <a:t>10 steps to start your business</a:t>
            </a:r>
          </a:p>
          <a:p>
            <a:endParaRPr lang="en-US" sz="3600" dirty="0"/>
          </a:p>
        </p:txBody>
      </p:sp>
      <p:sp>
        <p:nvSpPr>
          <p:cNvPr id="5" name="TextBox 4">
            <a:extLst>
              <a:ext uri="{FF2B5EF4-FFF2-40B4-BE49-F238E27FC236}">
                <a16:creationId xmlns:a16="http://schemas.microsoft.com/office/drawing/2014/main" id="{CEB1E841-6113-4A4B-9DC5-9D9DF4E41406}"/>
              </a:ext>
            </a:extLst>
          </p:cNvPr>
          <p:cNvSpPr txBox="1"/>
          <p:nvPr/>
        </p:nvSpPr>
        <p:spPr>
          <a:xfrm>
            <a:off x="1526398" y="2645662"/>
            <a:ext cx="3729804" cy="1200329"/>
          </a:xfrm>
          <a:prstGeom prst="rect">
            <a:avLst/>
          </a:prstGeom>
          <a:noFill/>
        </p:spPr>
        <p:txBody>
          <a:bodyPr wrap="none" rtlCol="0">
            <a:spAutoFit/>
          </a:bodyPr>
          <a:lstStyle/>
          <a:p>
            <a:pPr marL="342900" indent="-342900">
              <a:buAutoNum type="arabicPlain"/>
            </a:pPr>
            <a:r>
              <a:rPr lang="en-US" sz="2400" b="1" dirty="0"/>
              <a:t>Conduct market research</a:t>
            </a:r>
          </a:p>
          <a:p>
            <a:pPr marL="342900" indent="-342900">
              <a:buFontTx/>
              <a:buAutoNum type="arabicPlain"/>
            </a:pPr>
            <a:r>
              <a:rPr lang="en-US" sz="2400" b="1" dirty="0"/>
              <a:t>Write your business plan</a:t>
            </a:r>
          </a:p>
          <a:p>
            <a:pPr marL="342900" indent="-342900">
              <a:buFontTx/>
              <a:buAutoNum type="arabicPlain"/>
            </a:pPr>
            <a:r>
              <a:rPr lang="en-US" sz="2400" b="1" dirty="0"/>
              <a:t>Fund your business</a:t>
            </a:r>
          </a:p>
        </p:txBody>
      </p:sp>
      <p:sp>
        <p:nvSpPr>
          <p:cNvPr id="6" name="TextBox 5">
            <a:extLst>
              <a:ext uri="{FF2B5EF4-FFF2-40B4-BE49-F238E27FC236}">
                <a16:creationId xmlns:a16="http://schemas.microsoft.com/office/drawing/2014/main" id="{A8B58698-84DF-455C-93BC-6F3D6CD53B71}"/>
              </a:ext>
            </a:extLst>
          </p:cNvPr>
          <p:cNvSpPr txBox="1"/>
          <p:nvPr/>
        </p:nvSpPr>
        <p:spPr>
          <a:xfrm>
            <a:off x="1526398" y="3980928"/>
            <a:ext cx="4087466" cy="1200329"/>
          </a:xfrm>
          <a:prstGeom prst="rect">
            <a:avLst/>
          </a:prstGeom>
          <a:noFill/>
        </p:spPr>
        <p:txBody>
          <a:bodyPr wrap="none" rtlCol="0">
            <a:spAutoFit/>
          </a:bodyPr>
          <a:lstStyle/>
          <a:p>
            <a:pPr marL="342900" indent="-342900">
              <a:buAutoNum type="arabicPlain" startAt="4"/>
            </a:pPr>
            <a:r>
              <a:rPr lang="en-US" sz="2400" b="1" dirty="0"/>
              <a:t>Pick your business location</a:t>
            </a:r>
          </a:p>
          <a:p>
            <a:pPr marL="342900" indent="-342900">
              <a:buAutoNum type="arabicPlain" startAt="4"/>
            </a:pPr>
            <a:r>
              <a:rPr lang="en-US" sz="2400" b="1" dirty="0"/>
              <a:t>Choose a business structure</a:t>
            </a:r>
          </a:p>
          <a:p>
            <a:pPr marL="342900" indent="-342900">
              <a:buAutoNum type="arabicPlain" startAt="4"/>
            </a:pPr>
            <a:r>
              <a:rPr lang="en-US" sz="2400" b="1" dirty="0"/>
              <a:t>Choose your business name</a:t>
            </a:r>
          </a:p>
        </p:txBody>
      </p:sp>
      <p:sp>
        <p:nvSpPr>
          <p:cNvPr id="7" name="TextBox 6">
            <a:extLst>
              <a:ext uri="{FF2B5EF4-FFF2-40B4-BE49-F238E27FC236}">
                <a16:creationId xmlns:a16="http://schemas.microsoft.com/office/drawing/2014/main" id="{B66763A5-1777-4683-B326-F5ECCC6311B4}"/>
              </a:ext>
            </a:extLst>
          </p:cNvPr>
          <p:cNvSpPr txBox="1"/>
          <p:nvPr/>
        </p:nvSpPr>
        <p:spPr>
          <a:xfrm>
            <a:off x="6935800" y="2510725"/>
            <a:ext cx="4455515" cy="1569660"/>
          </a:xfrm>
          <a:prstGeom prst="rect">
            <a:avLst/>
          </a:prstGeom>
          <a:noFill/>
        </p:spPr>
        <p:txBody>
          <a:bodyPr wrap="none" rtlCol="0">
            <a:spAutoFit/>
          </a:bodyPr>
          <a:lstStyle/>
          <a:p>
            <a:r>
              <a:rPr lang="en-US" sz="2400" b="1" dirty="0"/>
              <a:t> 7   Register your business</a:t>
            </a:r>
          </a:p>
          <a:p>
            <a:r>
              <a:rPr lang="en-US" sz="2400" b="1" dirty="0"/>
              <a:t> 8   Get federal and state tax IDs</a:t>
            </a:r>
          </a:p>
          <a:p>
            <a:r>
              <a:rPr lang="en-US" sz="2400" b="1" dirty="0"/>
              <a:t> 9   Apply for licenses and permits</a:t>
            </a:r>
          </a:p>
          <a:p>
            <a:r>
              <a:rPr lang="en-US" sz="2400" b="1" dirty="0"/>
              <a:t>10  Open a business bank account</a:t>
            </a:r>
          </a:p>
        </p:txBody>
      </p:sp>
    </p:spTree>
    <p:extLst>
      <p:ext uri="{BB962C8B-B14F-4D97-AF65-F5344CB8AC3E}">
        <p14:creationId xmlns:p14="http://schemas.microsoft.com/office/powerpoint/2010/main" val="1206948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bn1302files.storage.live.com/y4prX5Drs0HHQY0lpgCFEsJB04f3e2bZJeriVC-OTn9yFNrDJ6DccsOtvm7bpjXIqunoclCJDhl940OkTrxb0X53hG5ChNd2LgvekRi68E4RaM06bRxS5x4sscH37m89YW_2YrRUsWPawj7Tq5oGMNJs8D10JDS2TUNygFYeBtVo1EkQG-R0CljzggFdGbulEFh/Building%20Inclusion%20Class.jpg?psid=1&amp;width=1141&amp;height=718">
            <a:extLst>
              <a:ext uri="{FF2B5EF4-FFF2-40B4-BE49-F238E27FC236}">
                <a16:creationId xmlns:a16="http://schemas.microsoft.com/office/drawing/2014/main" id="{1EC9A92F-99B7-4A34-9980-5B64ECA64D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600" y="383821"/>
            <a:ext cx="10045237" cy="6321193"/>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9D6F939-D235-4303-B5B2-17FB82565557}"/>
              </a:ext>
            </a:extLst>
          </p:cNvPr>
          <p:cNvSpPr txBox="1"/>
          <p:nvPr/>
        </p:nvSpPr>
        <p:spPr>
          <a:xfrm>
            <a:off x="1472339" y="991892"/>
            <a:ext cx="9221492" cy="1200329"/>
          </a:xfrm>
          <a:prstGeom prst="rect">
            <a:avLst/>
          </a:prstGeom>
          <a:noFill/>
        </p:spPr>
        <p:txBody>
          <a:bodyPr wrap="square" rtlCol="0">
            <a:spAutoFit/>
          </a:bodyPr>
          <a:lstStyle/>
          <a:p>
            <a:pPr algn="ctr"/>
            <a:r>
              <a:rPr lang="en-US" sz="3600" b="1" dirty="0"/>
              <a:t>Project Delivery Systems and </a:t>
            </a:r>
          </a:p>
          <a:p>
            <a:pPr algn="ctr"/>
            <a:r>
              <a:rPr lang="en-US" sz="3600" b="1" dirty="0"/>
              <a:t>Contract Risk Management</a:t>
            </a:r>
          </a:p>
        </p:txBody>
      </p:sp>
    </p:spTree>
    <p:extLst>
      <p:ext uri="{BB962C8B-B14F-4D97-AF65-F5344CB8AC3E}">
        <p14:creationId xmlns:p14="http://schemas.microsoft.com/office/powerpoint/2010/main" val="2922283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ED4FD-16B2-4A1C-9EE2-12C4A74D008C}"/>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92AB236F-06E3-4137-BFD0-C215F52D99F2}"/>
              </a:ext>
            </a:extLst>
          </p:cNvPr>
          <p:cNvPicPr>
            <a:picLocks noChangeAspect="1"/>
          </p:cNvPicPr>
          <p:nvPr/>
        </p:nvPicPr>
        <p:blipFill rotWithShape="1">
          <a:blip r:embed="rId3"/>
          <a:srcRect l="1271" t="11751" r="1229" b="9931"/>
          <a:stretch/>
        </p:blipFill>
        <p:spPr>
          <a:xfrm>
            <a:off x="604434" y="301784"/>
            <a:ext cx="8059119" cy="3641391"/>
          </a:xfrm>
          <a:prstGeom prst="rect">
            <a:avLst/>
          </a:prstGeom>
        </p:spPr>
      </p:pic>
      <p:sp>
        <p:nvSpPr>
          <p:cNvPr id="5" name="TextBox 4">
            <a:extLst>
              <a:ext uri="{FF2B5EF4-FFF2-40B4-BE49-F238E27FC236}">
                <a16:creationId xmlns:a16="http://schemas.microsoft.com/office/drawing/2014/main" id="{2166706F-11A8-453A-B50F-1330C3FF9C91}"/>
              </a:ext>
            </a:extLst>
          </p:cNvPr>
          <p:cNvSpPr txBox="1"/>
          <p:nvPr/>
        </p:nvSpPr>
        <p:spPr>
          <a:xfrm>
            <a:off x="531235" y="4115311"/>
            <a:ext cx="8205516" cy="954107"/>
          </a:xfrm>
          <a:prstGeom prst="rect">
            <a:avLst/>
          </a:prstGeom>
          <a:noFill/>
        </p:spPr>
        <p:txBody>
          <a:bodyPr wrap="none" rtlCol="0">
            <a:spAutoFit/>
          </a:bodyPr>
          <a:lstStyle/>
          <a:p>
            <a:r>
              <a:rPr lang="en-US" sz="2800"/>
              <a:t>The Construction Management Association of America </a:t>
            </a:r>
          </a:p>
          <a:p>
            <a:r>
              <a:rPr lang="en-US" sz="2800"/>
              <a:t>https://www.cmaanet.org</a:t>
            </a:r>
          </a:p>
        </p:txBody>
      </p:sp>
      <p:sp>
        <p:nvSpPr>
          <p:cNvPr id="6" name="TextBox 5">
            <a:extLst>
              <a:ext uri="{FF2B5EF4-FFF2-40B4-BE49-F238E27FC236}">
                <a16:creationId xmlns:a16="http://schemas.microsoft.com/office/drawing/2014/main" id="{A7E8CE0D-BED1-4EF2-B3CD-9CA274313144}"/>
              </a:ext>
            </a:extLst>
          </p:cNvPr>
          <p:cNvSpPr txBox="1"/>
          <p:nvPr/>
        </p:nvSpPr>
        <p:spPr>
          <a:xfrm>
            <a:off x="6096000" y="6262437"/>
            <a:ext cx="4520405" cy="400110"/>
          </a:xfrm>
          <a:prstGeom prst="rect">
            <a:avLst/>
          </a:prstGeom>
          <a:noFill/>
        </p:spPr>
        <p:txBody>
          <a:bodyPr wrap="none" rtlCol="0">
            <a:spAutoFit/>
          </a:bodyPr>
          <a:lstStyle/>
          <a:p>
            <a:r>
              <a:rPr lang="en-US" sz="2000">
                <a:hlinkClick r:id="rId4"/>
              </a:rPr>
              <a:t>Note example of projects:  Transportation</a:t>
            </a:r>
            <a:endParaRPr lang="en-US" sz="2000"/>
          </a:p>
        </p:txBody>
      </p:sp>
    </p:spTree>
    <p:extLst>
      <p:ext uri="{BB962C8B-B14F-4D97-AF65-F5344CB8AC3E}">
        <p14:creationId xmlns:p14="http://schemas.microsoft.com/office/powerpoint/2010/main" val="715760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ED4FD-16B2-4A1C-9EE2-12C4A74D008C}"/>
              </a:ext>
            </a:extLst>
          </p:cNvPr>
          <p:cNvSpPr>
            <a:spLocks noGrp="1"/>
          </p:cNvSpPr>
          <p:nvPr>
            <p:ph type="title"/>
          </p:nvPr>
        </p:nvSpPr>
        <p:spPr/>
        <p:txBody>
          <a:bodyPr/>
          <a:lstStyle/>
          <a:p>
            <a:endParaRPr lang="en-US"/>
          </a:p>
        </p:txBody>
      </p:sp>
      <p:sp>
        <p:nvSpPr>
          <p:cNvPr id="5" name="TextBox 4">
            <a:extLst>
              <a:ext uri="{FF2B5EF4-FFF2-40B4-BE49-F238E27FC236}">
                <a16:creationId xmlns:a16="http://schemas.microsoft.com/office/drawing/2014/main" id="{2166706F-11A8-453A-B50F-1330C3FF9C91}"/>
              </a:ext>
            </a:extLst>
          </p:cNvPr>
          <p:cNvSpPr txBox="1"/>
          <p:nvPr/>
        </p:nvSpPr>
        <p:spPr>
          <a:xfrm>
            <a:off x="378834" y="5508385"/>
            <a:ext cx="8205516" cy="954107"/>
          </a:xfrm>
          <a:prstGeom prst="rect">
            <a:avLst/>
          </a:prstGeom>
          <a:noFill/>
        </p:spPr>
        <p:txBody>
          <a:bodyPr wrap="none" rtlCol="0">
            <a:spAutoFit/>
          </a:bodyPr>
          <a:lstStyle/>
          <a:p>
            <a:r>
              <a:rPr lang="en-US" sz="2800"/>
              <a:t>The Construction Management Association of America </a:t>
            </a:r>
          </a:p>
          <a:p>
            <a:r>
              <a:rPr lang="en-US" sz="2800"/>
              <a:t>https://www.cmaanet.org</a:t>
            </a:r>
          </a:p>
        </p:txBody>
      </p:sp>
      <p:sp>
        <p:nvSpPr>
          <p:cNvPr id="6" name="TextBox 5">
            <a:extLst>
              <a:ext uri="{FF2B5EF4-FFF2-40B4-BE49-F238E27FC236}">
                <a16:creationId xmlns:a16="http://schemas.microsoft.com/office/drawing/2014/main" id="{A7E8CE0D-BED1-4EF2-B3CD-9CA274313144}"/>
              </a:ext>
            </a:extLst>
          </p:cNvPr>
          <p:cNvSpPr txBox="1"/>
          <p:nvPr/>
        </p:nvSpPr>
        <p:spPr>
          <a:xfrm>
            <a:off x="6096000" y="6262437"/>
            <a:ext cx="4520405" cy="400110"/>
          </a:xfrm>
          <a:prstGeom prst="rect">
            <a:avLst/>
          </a:prstGeom>
          <a:noFill/>
        </p:spPr>
        <p:txBody>
          <a:bodyPr wrap="none" rtlCol="0">
            <a:spAutoFit/>
          </a:bodyPr>
          <a:lstStyle/>
          <a:p>
            <a:r>
              <a:rPr lang="en-US" sz="2000">
                <a:hlinkClick r:id="rId3"/>
              </a:rPr>
              <a:t>Note example of projects:  Transportation</a:t>
            </a:r>
            <a:endParaRPr lang="en-US" sz="2000"/>
          </a:p>
        </p:txBody>
      </p:sp>
      <p:pic>
        <p:nvPicPr>
          <p:cNvPr id="3" name="Picture 2">
            <a:extLst>
              <a:ext uri="{FF2B5EF4-FFF2-40B4-BE49-F238E27FC236}">
                <a16:creationId xmlns:a16="http://schemas.microsoft.com/office/drawing/2014/main" id="{D6C9F31D-C6D7-4041-A02D-4E823890B47A}"/>
              </a:ext>
            </a:extLst>
          </p:cNvPr>
          <p:cNvPicPr>
            <a:picLocks noChangeAspect="1"/>
          </p:cNvPicPr>
          <p:nvPr/>
        </p:nvPicPr>
        <p:blipFill rotWithShape="1">
          <a:blip r:embed="rId4"/>
          <a:srcRect l="13749" t="12430" r="12924" b="15254"/>
          <a:stretch/>
        </p:blipFill>
        <p:spPr>
          <a:xfrm>
            <a:off x="514026" y="195453"/>
            <a:ext cx="8140679" cy="4516032"/>
          </a:xfrm>
          <a:prstGeom prst="rect">
            <a:avLst/>
          </a:prstGeom>
        </p:spPr>
      </p:pic>
      <p:cxnSp>
        <p:nvCxnSpPr>
          <p:cNvPr id="8" name="Straight Arrow Connector 7">
            <a:extLst>
              <a:ext uri="{FF2B5EF4-FFF2-40B4-BE49-F238E27FC236}">
                <a16:creationId xmlns:a16="http://schemas.microsoft.com/office/drawing/2014/main" id="{A1DD7F88-DDC4-41E2-A03B-A754436CC55F}"/>
              </a:ext>
            </a:extLst>
          </p:cNvPr>
          <p:cNvCxnSpPr>
            <a:cxnSpLocks/>
          </p:cNvCxnSpPr>
          <p:nvPr/>
        </p:nvCxnSpPr>
        <p:spPr>
          <a:xfrm flipH="1" flipV="1">
            <a:off x="6830233" y="860817"/>
            <a:ext cx="3150675" cy="999543"/>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DCA3D71-B5C3-46C9-BE21-1134D6FFB19A}"/>
              </a:ext>
            </a:extLst>
          </p:cNvPr>
          <p:cNvCxnSpPr>
            <a:cxnSpLocks/>
          </p:cNvCxnSpPr>
          <p:nvPr/>
        </p:nvCxnSpPr>
        <p:spPr>
          <a:xfrm flipH="1" flipV="1">
            <a:off x="6830234" y="1460618"/>
            <a:ext cx="3150674" cy="399742"/>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B12F49C-E37D-4D5D-AEE6-950512B786CD}"/>
              </a:ext>
            </a:extLst>
          </p:cNvPr>
          <p:cNvSpPr txBox="1"/>
          <p:nvPr/>
        </p:nvSpPr>
        <p:spPr>
          <a:xfrm>
            <a:off x="9980908" y="1477249"/>
            <a:ext cx="1422890" cy="923330"/>
          </a:xfrm>
          <a:prstGeom prst="rect">
            <a:avLst/>
          </a:prstGeom>
          <a:noFill/>
        </p:spPr>
        <p:txBody>
          <a:bodyPr wrap="none" rtlCol="0">
            <a:spAutoFit/>
          </a:bodyPr>
          <a:lstStyle/>
          <a:p>
            <a:r>
              <a:rPr lang="en-US" b="1"/>
              <a:t>Resource tab</a:t>
            </a:r>
          </a:p>
          <a:p>
            <a:r>
              <a:rPr lang="en-US" b="1"/>
              <a:t>Articles &amp; </a:t>
            </a:r>
          </a:p>
          <a:p>
            <a:r>
              <a:rPr lang="en-US" b="1"/>
              <a:t>Whitepapers</a:t>
            </a:r>
          </a:p>
        </p:txBody>
      </p:sp>
    </p:spTree>
    <p:extLst>
      <p:ext uri="{BB962C8B-B14F-4D97-AF65-F5344CB8AC3E}">
        <p14:creationId xmlns:p14="http://schemas.microsoft.com/office/powerpoint/2010/main" val="50274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F0D8B-7986-474B-A26E-B3E9B7ECA02A}"/>
              </a:ext>
            </a:extLst>
          </p:cNvPr>
          <p:cNvSpPr>
            <a:spLocks noGrp="1"/>
          </p:cNvSpPr>
          <p:nvPr>
            <p:ph type="title"/>
          </p:nvPr>
        </p:nvSpPr>
        <p:spPr/>
        <p:txBody>
          <a:bodyPr/>
          <a:lstStyle/>
          <a:p>
            <a:r>
              <a:rPr lang="en-US"/>
              <a:t>Construction Management Professionals</a:t>
            </a:r>
          </a:p>
        </p:txBody>
      </p:sp>
      <p:sp>
        <p:nvSpPr>
          <p:cNvPr id="3" name="Content Placeholder 2">
            <a:extLst>
              <a:ext uri="{FF2B5EF4-FFF2-40B4-BE49-F238E27FC236}">
                <a16:creationId xmlns:a16="http://schemas.microsoft.com/office/drawing/2014/main" id="{16E90838-EC2A-4A89-BBE5-2FA66866068F}"/>
              </a:ext>
            </a:extLst>
          </p:cNvPr>
          <p:cNvSpPr>
            <a:spLocks noGrp="1"/>
          </p:cNvSpPr>
          <p:nvPr>
            <p:ph idx="1"/>
          </p:nvPr>
        </p:nvSpPr>
        <p:spPr/>
        <p:txBody>
          <a:bodyPr>
            <a:normAutofit/>
          </a:bodyPr>
          <a:lstStyle/>
          <a:p>
            <a:pPr marL="0" indent="0">
              <a:buNone/>
            </a:pPr>
            <a:r>
              <a:rPr lang="en-US" sz="3600" b="1"/>
              <a:t>Oversight</a:t>
            </a:r>
            <a:r>
              <a:rPr lang="en-US" sz="3600"/>
              <a:t> </a:t>
            </a:r>
          </a:p>
          <a:p>
            <a:r>
              <a:rPr lang="en-US" sz="3200"/>
              <a:t>Owner</a:t>
            </a:r>
          </a:p>
          <a:p>
            <a:r>
              <a:rPr lang="en-US" sz="3200"/>
              <a:t>Architect</a:t>
            </a:r>
          </a:p>
          <a:p>
            <a:r>
              <a:rPr lang="en-US" sz="3200"/>
              <a:t>General Contractor</a:t>
            </a:r>
          </a:p>
          <a:p>
            <a:r>
              <a:rPr lang="en-US" sz="3200"/>
              <a:t>Trade Contractors</a:t>
            </a:r>
          </a:p>
          <a:p>
            <a:r>
              <a:rPr lang="en-US" sz="3200"/>
              <a:t>Sub Contractors</a:t>
            </a:r>
          </a:p>
        </p:txBody>
      </p:sp>
      <p:sp>
        <p:nvSpPr>
          <p:cNvPr id="6" name="TextBox 5">
            <a:extLst>
              <a:ext uri="{FF2B5EF4-FFF2-40B4-BE49-F238E27FC236}">
                <a16:creationId xmlns:a16="http://schemas.microsoft.com/office/drawing/2014/main" id="{4E701F72-7366-4112-B0A6-1E7A452BD76B}"/>
              </a:ext>
            </a:extLst>
          </p:cNvPr>
          <p:cNvSpPr txBox="1"/>
          <p:nvPr/>
        </p:nvSpPr>
        <p:spPr>
          <a:xfrm>
            <a:off x="5540642" y="2271907"/>
            <a:ext cx="5548393" cy="2062103"/>
          </a:xfrm>
          <a:prstGeom prst="rect">
            <a:avLst/>
          </a:prstGeom>
          <a:noFill/>
        </p:spPr>
        <p:txBody>
          <a:bodyPr wrap="square" rtlCol="0">
            <a:spAutoFit/>
          </a:bodyPr>
          <a:lstStyle/>
          <a:p>
            <a:pPr marL="285750" indent="-285750">
              <a:buFont typeface="Arial" panose="020B0604020202020204" pitchFamily="34" charset="0"/>
              <a:buChar char="•"/>
            </a:pPr>
            <a:r>
              <a:rPr lang="en-US" sz="3200"/>
              <a:t>Advise</a:t>
            </a:r>
          </a:p>
          <a:p>
            <a:pPr marL="285750" indent="-285750">
              <a:buFont typeface="Arial" panose="020B0604020202020204" pitchFamily="34" charset="0"/>
              <a:buChar char="•"/>
            </a:pPr>
            <a:r>
              <a:rPr lang="en-US" sz="3200"/>
              <a:t>Oversee Construction</a:t>
            </a:r>
          </a:p>
          <a:p>
            <a:pPr marL="285750" indent="-285750">
              <a:buFont typeface="Arial" panose="020B0604020202020204" pitchFamily="34" charset="0"/>
              <a:buChar char="•"/>
            </a:pPr>
            <a:r>
              <a:rPr lang="en-US" sz="3200"/>
              <a:t>Share risk</a:t>
            </a:r>
          </a:p>
          <a:p>
            <a:pPr marL="285750" indent="-285750">
              <a:buFont typeface="Arial" panose="020B0604020202020204" pitchFamily="34" charset="0"/>
              <a:buChar char="•"/>
            </a:pPr>
            <a:r>
              <a:rPr lang="en-US" sz="3200"/>
              <a:t>Assure success</a:t>
            </a:r>
          </a:p>
        </p:txBody>
      </p:sp>
    </p:spTree>
    <p:extLst>
      <p:ext uri="{BB962C8B-B14F-4D97-AF65-F5344CB8AC3E}">
        <p14:creationId xmlns:p14="http://schemas.microsoft.com/office/powerpoint/2010/main" val="185712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fade">
                                      <p:cBhvr>
                                        <p:cTn id="42" dur="1000"/>
                                        <p:tgtEl>
                                          <p:spTgt spid="6">
                                            <p:txEl>
                                              <p:pRg st="0" end="0"/>
                                            </p:txEl>
                                          </p:spTgt>
                                        </p:tgtEl>
                                      </p:cBhvr>
                                    </p:animEffect>
                                    <p:anim calcmode="lin" valueType="num">
                                      <p:cBhvr>
                                        <p:cTn id="4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1" end="1"/>
                                            </p:txEl>
                                          </p:spTgt>
                                        </p:tgtEl>
                                        <p:attrNameLst>
                                          <p:attrName>style.visibility</p:attrName>
                                        </p:attrNameLst>
                                      </p:cBhvr>
                                      <p:to>
                                        <p:strVal val="visible"/>
                                      </p:to>
                                    </p:set>
                                    <p:animEffect transition="in" filter="fade">
                                      <p:cBhvr>
                                        <p:cTn id="49" dur="1000"/>
                                        <p:tgtEl>
                                          <p:spTgt spid="6">
                                            <p:txEl>
                                              <p:pRg st="1" end="1"/>
                                            </p:txEl>
                                          </p:spTgt>
                                        </p:tgtEl>
                                      </p:cBhvr>
                                    </p:animEffect>
                                    <p:anim calcmode="lin" valueType="num">
                                      <p:cBhvr>
                                        <p:cTn id="5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2" end="2"/>
                                            </p:txEl>
                                          </p:spTgt>
                                        </p:tgtEl>
                                        <p:attrNameLst>
                                          <p:attrName>style.visibility</p:attrName>
                                        </p:attrNameLst>
                                      </p:cBhvr>
                                      <p:to>
                                        <p:strVal val="visible"/>
                                      </p:to>
                                    </p:set>
                                    <p:animEffect transition="in" filter="fade">
                                      <p:cBhvr>
                                        <p:cTn id="56" dur="1000"/>
                                        <p:tgtEl>
                                          <p:spTgt spid="6">
                                            <p:txEl>
                                              <p:pRg st="2" end="2"/>
                                            </p:txEl>
                                          </p:spTgt>
                                        </p:tgtEl>
                                      </p:cBhvr>
                                    </p:animEffect>
                                    <p:anim calcmode="lin" valueType="num">
                                      <p:cBhvr>
                                        <p:cTn id="5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
                                            <p:txEl>
                                              <p:pRg st="3" end="3"/>
                                            </p:txEl>
                                          </p:spTgt>
                                        </p:tgtEl>
                                        <p:attrNameLst>
                                          <p:attrName>style.visibility</p:attrName>
                                        </p:attrNameLst>
                                      </p:cBhvr>
                                      <p:to>
                                        <p:strVal val="visible"/>
                                      </p:to>
                                    </p:set>
                                    <p:animEffect transition="in" filter="fade">
                                      <p:cBhvr>
                                        <p:cTn id="63" dur="1000"/>
                                        <p:tgtEl>
                                          <p:spTgt spid="6">
                                            <p:txEl>
                                              <p:pRg st="3" end="3"/>
                                            </p:txEl>
                                          </p:spTgt>
                                        </p:tgtEl>
                                      </p:cBhvr>
                                    </p:animEffect>
                                    <p:anim calcmode="lin" valueType="num">
                                      <p:cBhvr>
                                        <p:cTn id="64"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D5435-A98D-404E-9E68-8483AD6B7205}"/>
              </a:ext>
            </a:extLst>
          </p:cNvPr>
          <p:cNvSpPr>
            <a:spLocks noGrp="1"/>
          </p:cNvSpPr>
          <p:nvPr>
            <p:ph type="title"/>
          </p:nvPr>
        </p:nvSpPr>
        <p:spPr/>
        <p:txBody>
          <a:bodyPr/>
          <a:lstStyle/>
          <a:p>
            <a:r>
              <a:rPr lang="en-US"/>
              <a:t>Construction Management is leading teams</a:t>
            </a:r>
          </a:p>
        </p:txBody>
      </p:sp>
      <p:sp>
        <p:nvSpPr>
          <p:cNvPr id="3" name="Content Placeholder 2">
            <a:extLst>
              <a:ext uri="{FF2B5EF4-FFF2-40B4-BE49-F238E27FC236}">
                <a16:creationId xmlns:a16="http://schemas.microsoft.com/office/drawing/2014/main" id="{C686D6CE-F578-4E9A-84CF-157C8F3300DF}"/>
              </a:ext>
            </a:extLst>
          </p:cNvPr>
          <p:cNvSpPr>
            <a:spLocks noGrp="1"/>
          </p:cNvSpPr>
          <p:nvPr>
            <p:ph idx="1"/>
          </p:nvPr>
        </p:nvSpPr>
        <p:spPr>
          <a:xfrm>
            <a:off x="838200" y="1810128"/>
            <a:ext cx="10515600" cy="4351338"/>
          </a:xfrm>
        </p:spPr>
        <p:txBody>
          <a:bodyPr>
            <a:noAutofit/>
          </a:bodyPr>
          <a:lstStyle/>
          <a:p>
            <a:pPr marL="0" indent="0">
              <a:buNone/>
            </a:pPr>
            <a:r>
              <a:rPr lang="en-US"/>
              <a:t>The CM often leads a team of specialists. </a:t>
            </a:r>
          </a:p>
          <a:p>
            <a:pPr marL="628650" lvl="1" indent="-171450"/>
            <a:r>
              <a:rPr lang="en-US"/>
              <a:t>scheduling, </a:t>
            </a:r>
          </a:p>
          <a:p>
            <a:pPr marL="628650" lvl="1" indent="-171450"/>
            <a:r>
              <a:rPr lang="en-US"/>
              <a:t>safety, </a:t>
            </a:r>
          </a:p>
          <a:p>
            <a:pPr marL="628650" lvl="1" indent="-171450"/>
            <a:r>
              <a:rPr lang="en-US"/>
              <a:t>cost estimating, </a:t>
            </a:r>
          </a:p>
          <a:p>
            <a:pPr marL="628650" lvl="1" indent="-171450"/>
            <a:r>
              <a:rPr lang="en-US"/>
              <a:t>design, </a:t>
            </a:r>
          </a:p>
          <a:p>
            <a:pPr marL="628650" lvl="1" indent="-171450"/>
            <a:r>
              <a:rPr lang="en-US"/>
              <a:t>quality assurance, </a:t>
            </a:r>
          </a:p>
          <a:p>
            <a:pPr marL="628650" lvl="1" indent="-171450"/>
            <a:r>
              <a:rPr lang="en-US"/>
              <a:t>value engineering, </a:t>
            </a:r>
          </a:p>
          <a:p>
            <a:pPr marL="628650" lvl="1" indent="-171450"/>
            <a:r>
              <a:rPr lang="en-US"/>
              <a:t>commissioning, </a:t>
            </a:r>
          </a:p>
          <a:p>
            <a:pPr marL="628650" lvl="1" indent="-171450"/>
            <a:r>
              <a:rPr lang="en-US"/>
              <a:t>construction inspection, </a:t>
            </a:r>
          </a:p>
          <a:p>
            <a:pPr marL="628650" lvl="1" indent="-171450"/>
            <a:r>
              <a:rPr lang="en-US"/>
              <a:t>risk management, and more. </a:t>
            </a:r>
          </a:p>
          <a:p>
            <a:pPr marL="0" indent="0">
              <a:buNone/>
            </a:pPr>
            <a:endParaRPr lang="en-US" sz="1400"/>
          </a:p>
        </p:txBody>
      </p:sp>
      <p:sp>
        <p:nvSpPr>
          <p:cNvPr id="4" name="TextBox 3">
            <a:extLst>
              <a:ext uri="{FF2B5EF4-FFF2-40B4-BE49-F238E27FC236}">
                <a16:creationId xmlns:a16="http://schemas.microsoft.com/office/drawing/2014/main" id="{460F46F1-6169-47BC-A9F5-55F012224275}"/>
              </a:ext>
            </a:extLst>
          </p:cNvPr>
          <p:cNvSpPr txBox="1"/>
          <p:nvPr/>
        </p:nvSpPr>
        <p:spPr>
          <a:xfrm>
            <a:off x="838200" y="6093093"/>
            <a:ext cx="12646617" cy="492443"/>
          </a:xfrm>
          <a:prstGeom prst="rect">
            <a:avLst/>
          </a:prstGeom>
          <a:noFill/>
        </p:spPr>
        <p:txBody>
          <a:bodyPr wrap="square" rtlCol="0">
            <a:spAutoFit/>
          </a:bodyPr>
          <a:lstStyle/>
          <a:p>
            <a:r>
              <a:rPr lang="en-US" sz="2600"/>
              <a:t>Most CMs have backgrounds in civil engineering; many are contractors or architects.</a:t>
            </a:r>
          </a:p>
        </p:txBody>
      </p:sp>
    </p:spTree>
    <p:extLst>
      <p:ext uri="{BB962C8B-B14F-4D97-AF65-F5344CB8AC3E}">
        <p14:creationId xmlns:p14="http://schemas.microsoft.com/office/powerpoint/2010/main" val="2502859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F0D8B-7986-474B-A26E-B3E9B7ECA02A}"/>
              </a:ext>
            </a:extLst>
          </p:cNvPr>
          <p:cNvSpPr>
            <a:spLocks noGrp="1"/>
          </p:cNvSpPr>
          <p:nvPr>
            <p:ph type="title"/>
          </p:nvPr>
        </p:nvSpPr>
        <p:spPr/>
        <p:txBody>
          <a:bodyPr/>
          <a:lstStyle/>
          <a:p>
            <a:pPr algn="ctr"/>
            <a:r>
              <a:rPr lang="en-US"/>
              <a:t>Projects Phases</a:t>
            </a:r>
          </a:p>
        </p:txBody>
      </p:sp>
      <p:sp>
        <p:nvSpPr>
          <p:cNvPr id="5" name="Content Placeholder 4">
            <a:extLst>
              <a:ext uri="{FF2B5EF4-FFF2-40B4-BE49-F238E27FC236}">
                <a16:creationId xmlns:a16="http://schemas.microsoft.com/office/drawing/2014/main" id="{92AE340B-329D-4254-A3BA-C36895250D1C}"/>
              </a:ext>
            </a:extLst>
          </p:cNvPr>
          <p:cNvSpPr>
            <a:spLocks noGrp="1"/>
          </p:cNvSpPr>
          <p:nvPr>
            <p:ph idx="1"/>
          </p:nvPr>
        </p:nvSpPr>
        <p:spPr/>
        <p:txBody>
          <a:bodyPr/>
          <a:lstStyle/>
          <a:p>
            <a:r>
              <a:rPr lang="en-US"/>
              <a:t>THE PLANNING PHASE</a:t>
            </a:r>
          </a:p>
          <a:p>
            <a:r>
              <a:rPr lang="en-US"/>
              <a:t>THE DESIGN PHASE</a:t>
            </a:r>
          </a:p>
          <a:p>
            <a:r>
              <a:rPr lang="en-US"/>
              <a:t>THE BIDDING PHASE</a:t>
            </a:r>
          </a:p>
          <a:p>
            <a:endParaRPr lang="en-US"/>
          </a:p>
        </p:txBody>
      </p:sp>
    </p:spTree>
    <p:extLst>
      <p:ext uri="{BB962C8B-B14F-4D97-AF65-F5344CB8AC3E}">
        <p14:creationId xmlns:p14="http://schemas.microsoft.com/office/powerpoint/2010/main" val="3192624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F0D8B-7986-474B-A26E-B3E9B7ECA02A}"/>
              </a:ext>
            </a:extLst>
          </p:cNvPr>
          <p:cNvSpPr>
            <a:spLocks noGrp="1"/>
          </p:cNvSpPr>
          <p:nvPr>
            <p:ph type="title"/>
          </p:nvPr>
        </p:nvSpPr>
        <p:spPr/>
        <p:txBody>
          <a:bodyPr/>
          <a:lstStyle/>
          <a:p>
            <a:pPr algn="ctr"/>
            <a:r>
              <a:rPr lang="en-US" b="1"/>
              <a:t>THE PLANNING PHASE</a:t>
            </a:r>
          </a:p>
        </p:txBody>
      </p:sp>
      <p:sp>
        <p:nvSpPr>
          <p:cNvPr id="5" name="Content Placeholder 4">
            <a:extLst>
              <a:ext uri="{FF2B5EF4-FFF2-40B4-BE49-F238E27FC236}">
                <a16:creationId xmlns:a16="http://schemas.microsoft.com/office/drawing/2014/main" id="{92AE340B-329D-4254-A3BA-C36895250D1C}"/>
              </a:ext>
            </a:extLst>
          </p:cNvPr>
          <p:cNvSpPr>
            <a:spLocks noGrp="1"/>
          </p:cNvSpPr>
          <p:nvPr>
            <p:ph idx="1"/>
          </p:nvPr>
        </p:nvSpPr>
        <p:spPr>
          <a:xfrm>
            <a:off x="1828800" y="1995488"/>
            <a:ext cx="6667500" cy="4351338"/>
          </a:xfrm>
        </p:spPr>
        <p:txBody>
          <a:bodyPr>
            <a:normAutofit lnSpcReduction="10000"/>
          </a:bodyPr>
          <a:lstStyle/>
          <a:p>
            <a:pPr marL="0" indent="0">
              <a:buNone/>
            </a:pPr>
            <a:r>
              <a:rPr lang="en-US" sz="3200"/>
              <a:t>Activities necessary before full design</a:t>
            </a:r>
          </a:p>
          <a:p>
            <a:r>
              <a:rPr lang="en-US" sz="3200"/>
              <a:t>business case development</a:t>
            </a:r>
          </a:p>
          <a:p>
            <a:r>
              <a:rPr lang="en-US" sz="3200"/>
              <a:t>analysis and approval</a:t>
            </a:r>
          </a:p>
          <a:p>
            <a:r>
              <a:rPr lang="en-US" sz="3200"/>
              <a:t>preliminary project size</a:t>
            </a:r>
          </a:p>
          <a:p>
            <a:r>
              <a:rPr lang="en-US" sz="3200"/>
              <a:t>scope and location</a:t>
            </a:r>
          </a:p>
          <a:p>
            <a:r>
              <a:rPr lang="en-US" sz="3200"/>
              <a:t>preliminary budgeting and scheduling</a:t>
            </a:r>
          </a:p>
          <a:p>
            <a:r>
              <a:rPr lang="en-US" sz="3200"/>
              <a:t>procurement methodology</a:t>
            </a:r>
          </a:p>
          <a:p>
            <a:r>
              <a:rPr lang="en-US" sz="3200"/>
              <a:t>estimates of profitability and/or ROI </a:t>
            </a:r>
          </a:p>
          <a:p>
            <a:endParaRPr lang="en-US" sz="3200"/>
          </a:p>
        </p:txBody>
      </p:sp>
    </p:spTree>
    <p:extLst>
      <p:ext uri="{BB962C8B-B14F-4D97-AF65-F5344CB8AC3E}">
        <p14:creationId xmlns:p14="http://schemas.microsoft.com/office/powerpoint/2010/main" val="155544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1678</Words>
  <Application>Microsoft Office PowerPoint</Application>
  <PresentationFormat>Widescreen</PresentationFormat>
  <Paragraphs>311</Paragraphs>
  <Slides>19</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PowerPoint Presentation</vt:lpstr>
      <vt:lpstr>Last Week</vt:lpstr>
      <vt:lpstr>PowerPoint Presentation</vt:lpstr>
      <vt:lpstr>PowerPoint Presentation</vt:lpstr>
      <vt:lpstr>PowerPoint Presentation</vt:lpstr>
      <vt:lpstr>Construction Management Professionals</vt:lpstr>
      <vt:lpstr>Construction Management is leading teams</vt:lpstr>
      <vt:lpstr>Projects Phases</vt:lpstr>
      <vt:lpstr>THE PLANNING PHASE</vt:lpstr>
      <vt:lpstr>THE PLANNING PHASE</vt:lpstr>
      <vt:lpstr>Bridging Documentation</vt:lpstr>
      <vt:lpstr>Project definition </vt:lpstr>
      <vt:lpstr>Project definition </vt:lpstr>
      <vt:lpstr>Project definition </vt:lpstr>
      <vt:lpstr>Project definition </vt:lpstr>
      <vt:lpstr>THE DESIGN PHASE</vt:lpstr>
      <vt:lpstr>THE BIDDING PHASE</vt:lpstr>
      <vt:lpstr>PowerPoint Presentation</vt:lpstr>
      <vt:lpstr>Upcoming Events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summers</dc:creator>
  <cp:lastModifiedBy>james summers</cp:lastModifiedBy>
  <cp:revision>3</cp:revision>
  <dcterms:created xsi:type="dcterms:W3CDTF">2019-01-25T11:55:09Z</dcterms:created>
  <dcterms:modified xsi:type="dcterms:W3CDTF">2019-03-24T17:32:19Z</dcterms:modified>
</cp:coreProperties>
</file>