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64" r:id="rId2"/>
    <p:sldId id="307" r:id="rId3"/>
    <p:sldId id="318" r:id="rId4"/>
    <p:sldId id="265" r:id="rId5"/>
    <p:sldId id="312" r:id="rId6"/>
    <p:sldId id="313" r:id="rId7"/>
    <p:sldId id="314" r:id="rId8"/>
    <p:sldId id="315" r:id="rId9"/>
    <p:sldId id="316" r:id="rId10"/>
    <p:sldId id="317" r:id="rId11"/>
    <p:sldId id="289"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818" autoAdjust="0"/>
  </p:normalViewPr>
  <p:slideViewPr>
    <p:cSldViewPr snapToGrid="0">
      <p:cViewPr varScale="1">
        <p:scale>
          <a:sx n="73" d="100"/>
          <a:sy n="73" d="100"/>
        </p:scale>
        <p:origin x="1188"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8999C8-B1B5-483D-A244-FC6DF08050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58EBD1-BADB-4D81-B5C9-752D636C78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9600AC-AABD-47C5-B8C4-B0219F998CC8}" type="datetimeFigureOut">
              <a:rPr lang="en-US" smtClean="0"/>
              <a:t>3/24/2019</a:t>
            </a:fld>
            <a:endParaRPr lang="en-US"/>
          </a:p>
        </p:txBody>
      </p:sp>
      <p:sp>
        <p:nvSpPr>
          <p:cNvPr id="4" name="Footer Placeholder 3">
            <a:extLst>
              <a:ext uri="{FF2B5EF4-FFF2-40B4-BE49-F238E27FC236}">
                <a16:creationId xmlns:a16="http://schemas.microsoft.com/office/drawing/2014/main" id="{E633FA0A-3396-4673-9002-F391F772E4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29247D0-01A0-4F43-9A11-B9226C7A79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BA3A216-A30E-4B59-99A4-00C3259D93FC}" type="slidenum">
              <a:rPr lang="en-US" smtClean="0"/>
              <a:t>‹#›</a:t>
            </a:fld>
            <a:endParaRPr lang="en-US"/>
          </a:p>
        </p:txBody>
      </p:sp>
    </p:spTree>
    <p:extLst>
      <p:ext uri="{BB962C8B-B14F-4D97-AF65-F5344CB8AC3E}">
        <p14:creationId xmlns:p14="http://schemas.microsoft.com/office/powerpoint/2010/main" val="359657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86B655-F2A3-4761-92A5-F111D1AEC9B2}" type="datetimeFigureOut">
              <a:rPr lang="en-US" smtClean="0"/>
              <a:t>3/24/2019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3BA7A8-12B5-48D9-A9D2-A26DB64C7F8C}" type="slidenum">
              <a:rPr lang="en-US" smtClean="0"/>
              <a:t>‹#›</a:t>
            </a:fld>
            <a:endParaRPr lang="en-US"/>
          </a:p>
        </p:txBody>
      </p:sp>
    </p:spTree>
    <p:extLst>
      <p:ext uri="{BB962C8B-B14F-4D97-AF65-F5344CB8AC3E}">
        <p14:creationId xmlns:p14="http://schemas.microsoft.com/office/powerpoint/2010/main" val="3352773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outhbendin2.sharepoint.com/sites/webcontent/_layouts/15/guestaccess.aspx?docid=0981a9d901b2a4797b9ab543d7693adfb&amp;authkey=AbZlM1oqI_-jQmqw2HuU-zk&amp;e=56JmDj"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in.gov/dhs/3658.htm"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outhbendin2.sharepoint.com/sites/webcontent/Building%20Department%20Content/Permits/BLDG_COMMERCIALPERMITAPPPACKAGE.pdf?slrid=87de599e-100a-5000-97e0-fa1123c0a0df" TargetMode="External"/><Relationship Id="rId4" Type="http://schemas.openxmlformats.org/officeDocument/2006/relationships/hyperlink" Target="https://southbendin2.sharepoint.com/sites/webcontent/_layouts/15/guestaccess.aspx?docid=0edb361bc2755409085e1301af45c3fa3&amp;authkey=AfAE-hNrh8OWk2eCMBdLSyg&amp;e=fAPjbW"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Welcome to our sixth Small Business Training Class.  Thank you for joining us.  </a:t>
            </a:r>
          </a:p>
          <a:p>
            <a:endParaRPr lang="en-US" dirty="0"/>
          </a:p>
        </p:txBody>
      </p:sp>
      <p:sp>
        <p:nvSpPr>
          <p:cNvPr id="4" name="Slide Number Placeholder 3"/>
          <p:cNvSpPr>
            <a:spLocks noGrp="1"/>
          </p:cNvSpPr>
          <p:nvPr>
            <p:ph type="sldNum" sz="quarter" idx="5"/>
          </p:nvPr>
        </p:nvSpPr>
        <p:spPr/>
        <p:txBody>
          <a:bodyPr/>
          <a:lstStyle/>
          <a:p>
            <a:fld id="{353BA7A8-12B5-48D9-A9D2-A26DB64C7F8C}" type="slidenum">
              <a:rPr lang="en-US" smtClean="0"/>
              <a:t>1</a:t>
            </a:fld>
            <a:endParaRPr lang="en-US"/>
          </a:p>
        </p:txBody>
      </p:sp>
    </p:spTree>
    <p:extLst>
      <p:ext uri="{BB962C8B-B14F-4D97-AF65-F5344CB8AC3E}">
        <p14:creationId xmlns:p14="http://schemas.microsoft.com/office/powerpoint/2010/main" val="1275236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4</a:t>
            </a:fld>
            <a:endParaRPr lang="en-US"/>
          </a:p>
        </p:txBody>
      </p:sp>
    </p:spTree>
    <p:extLst>
      <p:ext uri="{BB962C8B-B14F-4D97-AF65-F5344CB8AC3E}">
        <p14:creationId xmlns:p14="http://schemas.microsoft.com/office/powerpoint/2010/main" val="1838211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complete Fee Schedule can be found </a:t>
            </a:r>
            <a:r>
              <a:rPr lang="en-US" sz="1200" b="0" i="0" u="sng" kern="1200" dirty="0">
                <a:solidFill>
                  <a:schemeClr val="tx1"/>
                </a:solidFill>
                <a:effectLst/>
                <a:latin typeface="+mn-lt"/>
                <a:ea typeface="+mn-ea"/>
                <a:cs typeface="+mn-cs"/>
                <a:hlinkClick r:id="rId3"/>
              </a:rPr>
              <a:t>here.</a:t>
            </a:r>
            <a:endParaRPr lang="en-US" sz="1200" b="0" i="0" u="sng"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For City Projects only, a Fire Department Plan Review Fee is required prior to the plans being reviewed.  This fee is different for New Sprinkled Buildings, New Non-sprinkled Buildings, Additions, and remodels (the fire dept. plan review fee for remodels depends on the cost of labor and materials to complete code-related work for </a:t>
            </a:r>
            <a:r>
              <a:rPr lang="en-US" sz="1200" b="1" i="0" kern="1200" dirty="0">
                <a:solidFill>
                  <a:schemeClr val="tx1"/>
                </a:solidFill>
                <a:effectLst/>
                <a:latin typeface="+mn-lt"/>
                <a:ea typeface="+mn-ea"/>
                <a:cs typeface="+mn-cs"/>
              </a:rPr>
              <a:t>entire</a:t>
            </a:r>
            <a:r>
              <a:rPr lang="en-US" sz="1200" b="0" i="0" kern="1200" dirty="0">
                <a:solidFill>
                  <a:schemeClr val="tx1"/>
                </a:solidFill>
                <a:effectLst/>
                <a:latin typeface="+mn-lt"/>
                <a:ea typeface="+mn-ea"/>
                <a:cs typeface="+mn-cs"/>
              </a:rPr>
              <a:t> project).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Permit fees for projects constructing or demolishing square footage on a property are determined by the amount of square footage being added or demolished.</a:t>
            </a:r>
          </a:p>
          <a:p>
            <a:r>
              <a:rPr lang="en-US" sz="1200" b="0" i="0" kern="1200" dirty="0">
                <a:solidFill>
                  <a:schemeClr val="tx1"/>
                </a:solidFill>
                <a:effectLst/>
                <a:latin typeface="+mn-lt"/>
                <a:ea typeface="+mn-ea"/>
                <a:cs typeface="+mn-cs"/>
              </a:rPr>
              <a:t>Structural permit fees for remodel projects that will not include constructing additional square footage are determined by the valuation of the job (cost of labor and materials to complete code-related work for </a:t>
            </a:r>
            <a:r>
              <a:rPr lang="en-US" sz="1200" b="1" i="0" kern="1200" dirty="0">
                <a:solidFill>
                  <a:schemeClr val="tx1"/>
                </a:solidFill>
                <a:effectLst/>
                <a:latin typeface="+mn-lt"/>
                <a:ea typeface="+mn-ea"/>
                <a:cs typeface="+mn-cs"/>
              </a:rPr>
              <a:t>entire</a:t>
            </a:r>
            <a:r>
              <a:rPr lang="en-US" sz="1200" b="0" i="0" kern="1200" dirty="0">
                <a:solidFill>
                  <a:schemeClr val="tx1"/>
                </a:solidFill>
                <a:effectLst/>
                <a:latin typeface="+mn-lt"/>
                <a:ea typeface="+mn-ea"/>
                <a:cs typeface="+mn-cs"/>
              </a:rPr>
              <a:t> project).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Permit fees for Electric, Plumbing, and HVAC are determined based on the specific categories of work being completed.</a:t>
            </a:r>
          </a:p>
          <a:p>
            <a:endParaRPr lang="en-US" dirty="0"/>
          </a:p>
        </p:txBody>
      </p:sp>
      <p:sp>
        <p:nvSpPr>
          <p:cNvPr id="4" name="Slide Number Placeholder 3"/>
          <p:cNvSpPr>
            <a:spLocks noGrp="1"/>
          </p:cNvSpPr>
          <p:nvPr>
            <p:ph type="sldNum" sz="quarter" idx="5"/>
          </p:nvPr>
        </p:nvSpPr>
        <p:spPr/>
        <p:txBody>
          <a:bodyPr/>
          <a:lstStyle/>
          <a:p>
            <a:fld id="{353BA7A8-12B5-48D9-A9D2-A26DB64C7F8C}" type="slidenum">
              <a:rPr lang="en-US" smtClean="0"/>
              <a:t>5</a:t>
            </a:fld>
            <a:endParaRPr lang="en-US"/>
          </a:p>
        </p:txBody>
      </p:sp>
    </p:spTree>
    <p:extLst>
      <p:ext uri="{BB962C8B-B14F-4D97-AF65-F5344CB8AC3E}">
        <p14:creationId xmlns:p14="http://schemas.microsoft.com/office/powerpoint/2010/main" val="1855132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contractors that are performing the construction work are eligible to purchase a building permit.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If applicable, a copy of the State Release must be provided prior to permit issuance:</a:t>
            </a:r>
          </a:p>
          <a:p>
            <a:r>
              <a:rPr lang="en-US" sz="1200" b="0" i="0" u="sng" kern="1200" dirty="0">
                <a:solidFill>
                  <a:schemeClr val="tx1"/>
                </a:solidFill>
                <a:effectLst/>
                <a:latin typeface="+mn-lt"/>
                <a:ea typeface="+mn-ea"/>
                <a:cs typeface="+mn-cs"/>
                <a:hlinkClick r:id="rId3"/>
              </a:rPr>
              <a:t>http://www.in.gov/dhs/3658.htm</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Plans for Commercial Building Projects must be submitted to the Building Department for review. An application for Commercial Building Permit, including a list of sub-contractors, must be submitted prior to permit issuance. This is outlined in the </a:t>
            </a:r>
            <a:r>
              <a:rPr lang="en-US" sz="1200" b="0" i="0" u="sng" kern="1200" dirty="0">
                <a:solidFill>
                  <a:schemeClr val="tx1"/>
                </a:solidFill>
                <a:effectLst/>
                <a:latin typeface="+mn-lt"/>
                <a:ea typeface="+mn-ea"/>
                <a:cs typeface="+mn-cs"/>
                <a:hlinkClick r:id="rId4"/>
              </a:rPr>
              <a:t>permit application and supporting documents</a:t>
            </a:r>
            <a:r>
              <a:rPr lang="en-US" sz="1200" b="0" i="0" u="sng" kern="1200" dirty="0">
                <a:solidFill>
                  <a:schemeClr val="tx1"/>
                </a:solidFill>
                <a:effectLst/>
                <a:latin typeface="+mn-lt"/>
                <a:ea typeface="+mn-ea"/>
                <a:cs typeface="+mn-cs"/>
                <a:hlinkClick r:id="rId5"/>
              </a:rPr>
              <a:t>.</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53BA7A8-12B5-48D9-A9D2-A26DB64C7F8C}" type="slidenum">
              <a:rPr lang="en-US" smtClean="0"/>
              <a:t>6</a:t>
            </a:fld>
            <a:endParaRPr lang="en-US"/>
          </a:p>
        </p:txBody>
      </p:sp>
    </p:spTree>
    <p:extLst>
      <p:ext uri="{BB962C8B-B14F-4D97-AF65-F5344CB8AC3E}">
        <p14:creationId xmlns:p14="http://schemas.microsoft.com/office/powerpoint/2010/main" val="1802733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3BA7A8-12B5-48D9-A9D2-A26DB64C7F8C}" type="slidenum">
              <a:rPr lang="en-US" smtClean="0"/>
              <a:t>7</a:t>
            </a:fld>
            <a:endParaRPr lang="en-US"/>
          </a:p>
        </p:txBody>
      </p:sp>
    </p:spTree>
    <p:extLst>
      <p:ext uri="{BB962C8B-B14F-4D97-AF65-F5344CB8AC3E}">
        <p14:creationId xmlns:p14="http://schemas.microsoft.com/office/powerpoint/2010/main" val="1302413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3BA7A8-12B5-48D9-A9D2-A26DB64C7F8C}" type="slidenum">
              <a:rPr lang="en-US" smtClean="0"/>
              <a:t>8</a:t>
            </a:fld>
            <a:endParaRPr lang="en-US"/>
          </a:p>
        </p:txBody>
      </p:sp>
    </p:spTree>
    <p:extLst>
      <p:ext uri="{BB962C8B-B14F-4D97-AF65-F5344CB8AC3E}">
        <p14:creationId xmlns:p14="http://schemas.microsoft.com/office/powerpoint/2010/main" val="2143934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53BA7A8-12B5-48D9-A9D2-A26DB64C7F8C}" type="slidenum">
              <a:rPr lang="en-US" smtClean="0"/>
              <a:t>9</a:t>
            </a:fld>
            <a:endParaRPr lang="en-US"/>
          </a:p>
        </p:txBody>
      </p:sp>
    </p:spTree>
    <p:extLst>
      <p:ext uri="{BB962C8B-B14F-4D97-AF65-F5344CB8AC3E}">
        <p14:creationId xmlns:p14="http://schemas.microsoft.com/office/powerpoint/2010/main" val="4080655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11</a:t>
            </a:fld>
            <a:endParaRPr lang="en-US"/>
          </a:p>
        </p:txBody>
      </p:sp>
    </p:spTree>
    <p:extLst>
      <p:ext uri="{BB962C8B-B14F-4D97-AF65-F5344CB8AC3E}">
        <p14:creationId xmlns:p14="http://schemas.microsoft.com/office/powerpoint/2010/main" val="1687989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a:solidFill>
                  <a:schemeClr val="tx1"/>
                </a:solidFill>
                <a:effectLst/>
                <a:latin typeface="+mn-lt"/>
                <a:ea typeface="+mn-ea"/>
                <a:cs typeface="+mn-cs"/>
              </a:rPr>
              <a:t>On March 20 the Firm the city hired to do a disparity study will be here at the Center to speak to and listen to businesses to learn about barriers to growth in the community.  They need to hear from you and others you know to include in their report.  It’s also important that they know your businesses exist, otherwise the reason the opportunities aren’t made available is because the companies to take advantage of the opportunities don’t exist.  I don’t know about you, but I don’t like being told I don’t exist.  </a:t>
            </a:r>
            <a:r>
              <a:rPr lang="en-US" sz="1200" kern="1200">
                <a:solidFill>
                  <a:schemeClr val="tx1"/>
                </a:solidFill>
                <a:effectLst/>
                <a:latin typeface="+mn-lt"/>
                <a:ea typeface="+mn-ea"/>
                <a:cs typeface="+mn-cs"/>
                <a:sym typeface="Wingdings" panose="05000000000000000000" pitchFamily="2" charset="2"/>
              </a:rPr>
              <a:t></a:t>
            </a:r>
            <a:endParaRPr lang="en-US" sz="1200" kern="1200">
              <a:solidFill>
                <a:schemeClr val="tx1"/>
              </a:solidFill>
              <a:effectLst/>
              <a:latin typeface="+mn-lt"/>
              <a:ea typeface="+mn-ea"/>
              <a:cs typeface="+mn-cs"/>
            </a:endParaRPr>
          </a:p>
          <a:p>
            <a:pPr fontAlgn="base"/>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353BA7A8-12B5-48D9-A9D2-A26DB64C7F8C}" type="slidenum">
              <a:rPr lang="en-US" smtClean="0"/>
              <a:t>12</a:t>
            </a:fld>
            <a:endParaRPr lang="en-US"/>
          </a:p>
        </p:txBody>
      </p:sp>
    </p:spTree>
    <p:extLst>
      <p:ext uri="{BB962C8B-B14F-4D97-AF65-F5344CB8AC3E}">
        <p14:creationId xmlns:p14="http://schemas.microsoft.com/office/powerpoint/2010/main" val="995553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C870-EC1A-4635-9795-0877F06CD7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95B746-5547-4560-B8EF-E7D58A51E7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A45EAF-3838-4E0B-9A44-D44D34911418}"/>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5" name="Footer Placeholder 4">
            <a:extLst>
              <a:ext uri="{FF2B5EF4-FFF2-40B4-BE49-F238E27FC236}">
                <a16:creationId xmlns:a16="http://schemas.microsoft.com/office/drawing/2014/main" id="{3629F18C-DE44-4053-9CDA-3B2EA425B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A072F-8C45-45A3-B2BE-B0C5E7806CEE}"/>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1682653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EDBC6-405E-4A83-899A-72AE5294E8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2D600B-CDF2-42CC-BAFA-46DA7F0E1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EFE489-C846-483F-BB7D-68CD5DED5B0E}"/>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5" name="Footer Placeholder 4">
            <a:extLst>
              <a:ext uri="{FF2B5EF4-FFF2-40B4-BE49-F238E27FC236}">
                <a16:creationId xmlns:a16="http://schemas.microsoft.com/office/drawing/2014/main" id="{0CFE4F16-148A-476E-B056-540E88EF6E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BE78A4-F09F-4D0E-9CB6-6DAC3355DBEA}"/>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245681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2A5009-FFD6-4F26-818A-6245BBD7E3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E6BEA3-D537-4CFC-897F-3BC56C8DC4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E470F-E4EB-4E0C-AF1F-AF20ACBB0EA6}"/>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5" name="Footer Placeholder 4">
            <a:extLst>
              <a:ext uri="{FF2B5EF4-FFF2-40B4-BE49-F238E27FC236}">
                <a16:creationId xmlns:a16="http://schemas.microsoft.com/office/drawing/2014/main" id="{71A834B6-DA01-48B2-B2A5-A66E0417A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FE3680-1561-4F1D-8DEF-6151189C0B09}"/>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98359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D5D6B-1A4C-45CE-9F02-77F2C2B913E0}"/>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018AB812-A33E-407E-A342-AFE5A265A7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B9768D-B2E5-455A-BBF3-E07B04BFD070}"/>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5" name="Footer Placeholder 4">
            <a:extLst>
              <a:ext uri="{FF2B5EF4-FFF2-40B4-BE49-F238E27FC236}">
                <a16:creationId xmlns:a16="http://schemas.microsoft.com/office/drawing/2014/main" id="{02C1555A-7492-4D79-9051-F62D6AC4D1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32658-DD7A-4D8B-9F07-29E1D6549AE2}"/>
              </a:ext>
            </a:extLst>
          </p:cNvPr>
          <p:cNvSpPr>
            <a:spLocks noGrp="1"/>
          </p:cNvSpPr>
          <p:nvPr>
            <p:ph type="sldNum" sz="quarter" idx="12"/>
          </p:nvPr>
        </p:nvSpPr>
        <p:spPr/>
        <p:txBody>
          <a:bodyPr/>
          <a:lstStyle/>
          <a:p>
            <a:fld id="{B19D6E53-8854-4C7C-AE6F-5C8674914A65}" type="slidenum">
              <a:rPr lang="en-US" smtClean="0"/>
              <a:t>‹#›</a:t>
            </a:fld>
            <a:endParaRPr lang="en-US"/>
          </a:p>
        </p:txBody>
      </p:sp>
      <p:pic>
        <p:nvPicPr>
          <p:cNvPr id="8" name="Picture 7">
            <a:extLst>
              <a:ext uri="{FF2B5EF4-FFF2-40B4-BE49-F238E27FC236}">
                <a16:creationId xmlns:a16="http://schemas.microsoft.com/office/drawing/2014/main" id="{06B635A9-FB58-4D6D-9ADF-8EAE27A26372}"/>
              </a:ext>
            </a:extLst>
          </p:cNvPr>
          <p:cNvPicPr>
            <a:picLocks noChangeAspect="1"/>
          </p:cNvPicPr>
          <p:nvPr userDrawn="1"/>
        </p:nvPicPr>
        <p:blipFill>
          <a:blip r:embed="rId2"/>
          <a:stretch>
            <a:fillRect/>
          </a:stretch>
        </p:blipFill>
        <p:spPr>
          <a:xfrm>
            <a:off x="8734467" y="4176935"/>
            <a:ext cx="3178317" cy="2000028"/>
          </a:xfrm>
          <a:prstGeom prst="rect">
            <a:avLst/>
          </a:prstGeom>
        </p:spPr>
      </p:pic>
    </p:spTree>
    <p:extLst>
      <p:ext uri="{BB962C8B-B14F-4D97-AF65-F5344CB8AC3E}">
        <p14:creationId xmlns:p14="http://schemas.microsoft.com/office/powerpoint/2010/main" val="3308284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17492-C1BA-4371-9E20-7FCD792A54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CC2820-C41C-475D-9818-25EA163BBB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36FED5-2BCF-4E37-9A4B-8DBD73ECB046}"/>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5" name="Footer Placeholder 4">
            <a:extLst>
              <a:ext uri="{FF2B5EF4-FFF2-40B4-BE49-F238E27FC236}">
                <a16:creationId xmlns:a16="http://schemas.microsoft.com/office/drawing/2014/main" id="{36F2E7FA-BB30-474F-809B-CF9E4AAA9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80349C-E744-461F-9DC3-03D485D3753A}"/>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368503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AFE50-CF0E-4875-B46F-2264D62CF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432696-EA69-47E8-87E4-5B9F1C6AD3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4E5BAF-6E47-437A-B02C-DE117720798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312578-5E77-4445-B58F-DE0CE1CEDC95}"/>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6" name="Footer Placeholder 5">
            <a:extLst>
              <a:ext uri="{FF2B5EF4-FFF2-40B4-BE49-F238E27FC236}">
                <a16:creationId xmlns:a16="http://schemas.microsoft.com/office/drawing/2014/main" id="{3D6005FF-51ED-43B9-9D2B-58BAFB2A38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A637AA-B45D-48BC-B25D-0910DCFC0749}"/>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1223153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7CC70-9586-4FE8-AC45-D984802F04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F3E371-6EB5-4B5A-8ECF-79CE245F79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85B0736-026C-4C6A-9A2E-6C622563FD4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C885C9-4E03-416D-9B88-2B32185ACB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A6DE812-06E6-4D34-ACD1-90F9D8CB14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B1923E-A213-48BE-8B37-E6DD276876B8}"/>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8" name="Footer Placeholder 7">
            <a:extLst>
              <a:ext uri="{FF2B5EF4-FFF2-40B4-BE49-F238E27FC236}">
                <a16:creationId xmlns:a16="http://schemas.microsoft.com/office/drawing/2014/main" id="{6DDE3444-0C46-491B-8ED1-A63B951D2C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8FA057-633F-43F4-A61B-94E6CED73D14}"/>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2881939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65E2F-0BCC-45C5-B666-E48F02D08A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6394F7-16C2-4792-BD3F-85B850DF6789}"/>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4" name="Footer Placeholder 3">
            <a:extLst>
              <a:ext uri="{FF2B5EF4-FFF2-40B4-BE49-F238E27FC236}">
                <a16:creationId xmlns:a16="http://schemas.microsoft.com/office/drawing/2014/main" id="{59342F04-81C5-495D-97B4-62BC2FBF2F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40B256-9A1C-4204-8428-068DEBC59FF4}"/>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3402341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17CA9F-C725-44C1-85DF-5F964E8E287B}"/>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3" name="Footer Placeholder 2">
            <a:extLst>
              <a:ext uri="{FF2B5EF4-FFF2-40B4-BE49-F238E27FC236}">
                <a16:creationId xmlns:a16="http://schemas.microsoft.com/office/drawing/2014/main" id="{33170E4E-B4F9-47DF-B04D-90A7D76C02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AC0A75-36A6-4D0B-B896-DD79C562CCF0}"/>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2650501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FA5DF-20FB-4857-B74A-4B96451B17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216C4A-86A3-4F18-AD29-F8C4F89F12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861784-7CB4-4E5A-BE6F-38AF8D9BD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5EDD77-D1A7-4829-84B9-662A0E91E26E}"/>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6" name="Footer Placeholder 5">
            <a:extLst>
              <a:ext uri="{FF2B5EF4-FFF2-40B4-BE49-F238E27FC236}">
                <a16:creationId xmlns:a16="http://schemas.microsoft.com/office/drawing/2014/main" id="{D23B3083-64C1-44C8-AC8C-A623912A82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CED03D-90FC-4830-8795-EDE22A2DF5DE}"/>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3938150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51E18-7E4F-4994-ADC0-06B29B8941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406479-9D7B-41D3-A2EB-08C12F8B8F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BB13C0-3AA3-4F56-9EEE-04354C9376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D138368-C590-4E9B-ADFD-2964538DBF18}"/>
              </a:ext>
            </a:extLst>
          </p:cNvPr>
          <p:cNvSpPr>
            <a:spLocks noGrp="1"/>
          </p:cNvSpPr>
          <p:nvPr>
            <p:ph type="dt" sz="half" idx="10"/>
          </p:nvPr>
        </p:nvSpPr>
        <p:spPr/>
        <p:txBody>
          <a:bodyPr/>
          <a:lstStyle/>
          <a:p>
            <a:fld id="{BAE29496-864D-4B6F-BB33-402B3FDB9CD2}" type="datetimeFigureOut">
              <a:rPr lang="en-US" smtClean="0"/>
              <a:t>3/24/2019</a:t>
            </a:fld>
            <a:endParaRPr lang="en-US"/>
          </a:p>
        </p:txBody>
      </p:sp>
      <p:sp>
        <p:nvSpPr>
          <p:cNvPr id="6" name="Footer Placeholder 5">
            <a:extLst>
              <a:ext uri="{FF2B5EF4-FFF2-40B4-BE49-F238E27FC236}">
                <a16:creationId xmlns:a16="http://schemas.microsoft.com/office/drawing/2014/main" id="{C14C63F2-CA34-4BB7-8413-BC494FA451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A83837-84CD-4440-861E-741F041A8743}"/>
              </a:ext>
            </a:extLst>
          </p:cNvPr>
          <p:cNvSpPr>
            <a:spLocks noGrp="1"/>
          </p:cNvSpPr>
          <p:nvPr>
            <p:ph type="sldNum" sz="quarter" idx="12"/>
          </p:nvPr>
        </p:nvSpPr>
        <p:spPr/>
        <p:txBody>
          <a:bodyPr/>
          <a:lstStyle/>
          <a:p>
            <a:fld id="{B19D6E53-8854-4C7C-AE6F-5C8674914A65}" type="slidenum">
              <a:rPr lang="en-US" smtClean="0"/>
              <a:t>‹#›</a:t>
            </a:fld>
            <a:endParaRPr lang="en-US"/>
          </a:p>
        </p:txBody>
      </p:sp>
    </p:spTree>
    <p:extLst>
      <p:ext uri="{BB962C8B-B14F-4D97-AF65-F5344CB8AC3E}">
        <p14:creationId xmlns:p14="http://schemas.microsoft.com/office/powerpoint/2010/main" val="4119691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narVert">
          <a:fgClr>
            <a:schemeClr val="accent4">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88DFB1-5C10-48EA-87B3-072F53116F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48EF6D-4B6E-45C2-A21B-209C7BB83B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7BD05-0580-4A34-83DA-926A79EABB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E29496-864D-4B6F-BB33-402B3FDB9CD2}" type="datetimeFigureOut">
              <a:rPr lang="en-US" smtClean="0"/>
              <a:t>3/24/2019</a:t>
            </a:fld>
            <a:endParaRPr lang="en-US"/>
          </a:p>
        </p:txBody>
      </p:sp>
      <p:sp>
        <p:nvSpPr>
          <p:cNvPr id="5" name="Footer Placeholder 4">
            <a:extLst>
              <a:ext uri="{FF2B5EF4-FFF2-40B4-BE49-F238E27FC236}">
                <a16:creationId xmlns:a16="http://schemas.microsoft.com/office/drawing/2014/main" id="{96D1DD6A-FDC1-46C1-B236-7BEE9B3C17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829818-BD4A-4B9B-A093-E81220F4BA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D6E53-8854-4C7C-AE6F-5C8674914A65}" type="slidenum">
              <a:rPr lang="en-US" smtClean="0"/>
              <a:t>‹#›</a:t>
            </a:fld>
            <a:endParaRPr lang="en-US"/>
          </a:p>
        </p:txBody>
      </p:sp>
    </p:spTree>
    <p:extLst>
      <p:ext uri="{BB962C8B-B14F-4D97-AF65-F5344CB8AC3E}">
        <p14:creationId xmlns:p14="http://schemas.microsoft.com/office/powerpoint/2010/main" val="3960290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southbendin.gov/doing-busines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9D98BB2-2767-4E3E-BDF1-AD04E936F4D4}"/>
              </a:ext>
            </a:extLst>
          </p:cNvPr>
          <p:cNvPicPr>
            <a:picLocks noChangeAspect="1"/>
          </p:cNvPicPr>
          <p:nvPr/>
        </p:nvPicPr>
        <p:blipFill rotWithShape="1">
          <a:blip r:embed="rId3"/>
          <a:srcRect l="9938" t="4000" r="10281" b="5324"/>
          <a:stretch/>
        </p:blipFill>
        <p:spPr>
          <a:xfrm>
            <a:off x="0" y="0"/>
            <a:ext cx="12192000" cy="6876341"/>
          </a:xfrm>
          <a:prstGeom prst="rect">
            <a:avLst/>
          </a:prstGeom>
        </p:spPr>
      </p:pic>
      <p:sp>
        <p:nvSpPr>
          <p:cNvPr id="2" name="TextBox 1">
            <a:extLst>
              <a:ext uri="{FF2B5EF4-FFF2-40B4-BE49-F238E27FC236}">
                <a16:creationId xmlns:a16="http://schemas.microsoft.com/office/drawing/2014/main" id="{3383EC6C-D0AE-4107-AB20-341EA9C63F0C}"/>
              </a:ext>
            </a:extLst>
          </p:cNvPr>
          <p:cNvSpPr txBox="1"/>
          <p:nvPr/>
        </p:nvSpPr>
        <p:spPr>
          <a:xfrm>
            <a:off x="3458440" y="2221397"/>
            <a:ext cx="7165743" cy="584775"/>
          </a:xfrm>
          <a:prstGeom prst="rect">
            <a:avLst/>
          </a:prstGeom>
          <a:noFill/>
        </p:spPr>
        <p:txBody>
          <a:bodyPr wrap="none" rtlCol="0">
            <a:spAutoFit/>
          </a:bodyPr>
          <a:lstStyle/>
          <a:p>
            <a:pPr algn="ctr"/>
            <a:r>
              <a:rPr lang="en-US" sz="3200" b="1" dirty="0">
                <a:solidFill>
                  <a:srgbClr val="FF0000"/>
                </a:solidFill>
                <a:effectLst>
                  <a:outerShdw blurRad="38100" dist="38100" dir="2700000" algn="tl">
                    <a:srgbClr val="000000">
                      <a:alpha val="43137"/>
                    </a:srgbClr>
                  </a:outerShdw>
                </a:effectLst>
              </a:rPr>
              <a:t>WEEK Six:  Doing Business with the City   </a:t>
            </a:r>
          </a:p>
        </p:txBody>
      </p:sp>
      <p:sp>
        <p:nvSpPr>
          <p:cNvPr id="3" name="Rectangle 2">
            <a:extLst>
              <a:ext uri="{FF2B5EF4-FFF2-40B4-BE49-F238E27FC236}">
                <a16:creationId xmlns:a16="http://schemas.microsoft.com/office/drawing/2014/main" id="{D96CC11C-C87B-42D2-BB0C-B39824691411}"/>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
        <p:nvSpPr>
          <p:cNvPr id="4" name="Rectangle 3">
            <a:extLst>
              <a:ext uri="{FF2B5EF4-FFF2-40B4-BE49-F238E27FC236}">
                <a16:creationId xmlns:a16="http://schemas.microsoft.com/office/drawing/2014/main" id="{59C04C0B-8235-4E05-8576-F4CDF7045B23}"/>
              </a:ext>
            </a:extLst>
          </p:cNvPr>
          <p:cNvSpPr/>
          <p:nvPr/>
        </p:nvSpPr>
        <p:spPr>
          <a:xfrm>
            <a:off x="5974813" y="3244334"/>
            <a:ext cx="242374" cy="369332"/>
          </a:xfrm>
          <a:prstGeom prst="rect">
            <a:avLst/>
          </a:prstGeom>
        </p:spPr>
        <p:txBody>
          <a:bodyPr wrap="none">
            <a:spAutoFit/>
          </a:bodyPr>
          <a:lstStyle/>
          <a:p>
            <a:r>
              <a:rPr lang="en-US">
                <a:solidFill>
                  <a:srgbClr val="000000"/>
                </a:solidFill>
                <a:latin typeface="Times New Roman" panose="02020603050405020304" pitchFamily="18" charset="0"/>
              </a:rPr>
              <a:t> </a:t>
            </a:r>
            <a:endParaRPr lang="en-US"/>
          </a:p>
        </p:txBody>
      </p:sp>
    </p:spTree>
    <p:extLst>
      <p:ext uri="{BB962C8B-B14F-4D97-AF65-F5344CB8AC3E}">
        <p14:creationId xmlns:p14="http://schemas.microsoft.com/office/powerpoint/2010/main" val="794795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BCC1E-EF7D-4624-9332-443BB6D17506}"/>
              </a:ext>
            </a:extLst>
          </p:cNvPr>
          <p:cNvSpPr>
            <a:spLocks noGrp="1"/>
          </p:cNvSpPr>
          <p:nvPr>
            <p:ph type="title"/>
          </p:nvPr>
        </p:nvSpPr>
        <p:spPr/>
        <p:txBody>
          <a:bodyPr/>
          <a:lstStyle/>
          <a:p>
            <a:r>
              <a:rPr lang="en-US" dirty="0"/>
              <a:t>How to select your business banker</a:t>
            </a:r>
          </a:p>
        </p:txBody>
      </p:sp>
      <p:sp>
        <p:nvSpPr>
          <p:cNvPr id="3" name="Content Placeholder 2">
            <a:extLst>
              <a:ext uri="{FF2B5EF4-FFF2-40B4-BE49-F238E27FC236}">
                <a16:creationId xmlns:a16="http://schemas.microsoft.com/office/drawing/2014/main" id="{55C5F127-35C0-430E-B3CF-8716C91A394F}"/>
              </a:ext>
            </a:extLst>
          </p:cNvPr>
          <p:cNvSpPr>
            <a:spLocks noGrp="1"/>
          </p:cNvSpPr>
          <p:nvPr>
            <p:ph idx="1"/>
          </p:nvPr>
        </p:nvSpPr>
        <p:spPr/>
        <p:txBody>
          <a:bodyPr/>
          <a:lstStyle/>
          <a:p>
            <a:r>
              <a:rPr lang="en-US" dirty="0"/>
              <a:t>What do you want to know?</a:t>
            </a:r>
          </a:p>
          <a:p>
            <a:r>
              <a:rPr lang="en-US" dirty="0"/>
              <a:t>What challenges do you anticipate?</a:t>
            </a:r>
          </a:p>
          <a:p>
            <a:r>
              <a:rPr lang="en-US" dirty="0"/>
              <a:t>What you need to provide?</a:t>
            </a:r>
          </a:p>
          <a:p>
            <a:r>
              <a:rPr lang="en-US" dirty="0"/>
              <a:t>Banker as your partner.</a:t>
            </a:r>
          </a:p>
          <a:p>
            <a:r>
              <a:rPr lang="en-US" dirty="0"/>
              <a:t>No second chance to make a first impression.</a:t>
            </a:r>
          </a:p>
        </p:txBody>
      </p:sp>
    </p:spTree>
    <p:extLst>
      <p:ext uri="{BB962C8B-B14F-4D97-AF65-F5344CB8AC3E}">
        <p14:creationId xmlns:p14="http://schemas.microsoft.com/office/powerpoint/2010/main" val="2693878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BAB365-7FC3-4A74-A818-2EBDD8D7BBFD}"/>
              </a:ext>
            </a:extLst>
          </p:cNvPr>
          <p:cNvSpPr txBox="1"/>
          <p:nvPr/>
        </p:nvSpPr>
        <p:spPr>
          <a:xfrm>
            <a:off x="4199860" y="171607"/>
            <a:ext cx="3399649" cy="1015663"/>
          </a:xfrm>
          <a:prstGeom prst="rect">
            <a:avLst/>
          </a:prstGeom>
          <a:noFill/>
        </p:spPr>
        <p:txBody>
          <a:bodyPr wrap="none" rtlCol="0">
            <a:spAutoFit/>
          </a:bodyPr>
          <a:lstStyle/>
          <a:p>
            <a:r>
              <a:rPr lang="en-US" sz="6000" b="1"/>
              <a:t>Questions</a:t>
            </a:r>
          </a:p>
        </p:txBody>
      </p:sp>
      <p:pic>
        <p:nvPicPr>
          <p:cNvPr id="5" name="Picture 4">
            <a:extLst>
              <a:ext uri="{FF2B5EF4-FFF2-40B4-BE49-F238E27FC236}">
                <a16:creationId xmlns:a16="http://schemas.microsoft.com/office/drawing/2014/main" id="{F87D079C-4F0F-4658-A0A7-5321462D2687}"/>
              </a:ext>
            </a:extLst>
          </p:cNvPr>
          <p:cNvPicPr>
            <a:picLocks noChangeAspect="1"/>
          </p:cNvPicPr>
          <p:nvPr/>
        </p:nvPicPr>
        <p:blipFill rotWithShape="1">
          <a:blip r:embed="rId3"/>
          <a:srcRect l="9938" t="4000" r="10281" b="5324"/>
          <a:stretch/>
        </p:blipFill>
        <p:spPr>
          <a:xfrm>
            <a:off x="2073728" y="1427781"/>
            <a:ext cx="7840980" cy="5012842"/>
          </a:xfrm>
          <a:prstGeom prst="rect">
            <a:avLst/>
          </a:prstGeom>
        </p:spPr>
      </p:pic>
      <p:sp>
        <p:nvSpPr>
          <p:cNvPr id="2" name="TextBox 1">
            <a:extLst>
              <a:ext uri="{FF2B5EF4-FFF2-40B4-BE49-F238E27FC236}">
                <a16:creationId xmlns:a16="http://schemas.microsoft.com/office/drawing/2014/main" id="{3383EC6C-D0AE-4107-AB20-341EA9C63F0C}"/>
              </a:ext>
            </a:extLst>
          </p:cNvPr>
          <p:cNvSpPr txBox="1"/>
          <p:nvPr/>
        </p:nvSpPr>
        <p:spPr>
          <a:xfrm>
            <a:off x="4615272" y="2967335"/>
            <a:ext cx="3383170" cy="461665"/>
          </a:xfrm>
          <a:prstGeom prst="rect">
            <a:avLst/>
          </a:prstGeom>
          <a:noFill/>
        </p:spPr>
        <p:txBody>
          <a:bodyPr wrap="none" rtlCol="0">
            <a:spAutoFit/>
          </a:bodyPr>
          <a:lstStyle/>
          <a:p>
            <a:r>
              <a:rPr lang="en-US" sz="2400" b="1" dirty="0">
                <a:solidFill>
                  <a:srgbClr val="FF0000"/>
                </a:solidFill>
                <a:effectLst>
                  <a:outerShdw blurRad="38100" dist="38100" dir="2700000" algn="tl">
                    <a:srgbClr val="000000">
                      <a:alpha val="43137"/>
                    </a:srgbClr>
                  </a:outerShdw>
                </a:effectLst>
              </a:rPr>
              <a:t>WEEK Five: Management</a:t>
            </a:r>
          </a:p>
        </p:txBody>
      </p:sp>
    </p:spTree>
    <p:extLst>
      <p:ext uri="{BB962C8B-B14F-4D97-AF65-F5344CB8AC3E}">
        <p14:creationId xmlns:p14="http://schemas.microsoft.com/office/powerpoint/2010/main" val="2827010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589A3-F840-4D33-9E6E-9B800EC7F3E3}"/>
              </a:ext>
            </a:extLst>
          </p:cNvPr>
          <p:cNvSpPr>
            <a:spLocks noGrp="1"/>
          </p:cNvSpPr>
          <p:nvPr>
            <p:ph type="title"/>
          </p:nvPr>
        </p:nvSpPr>
        <p:spPr/>
        <p:txBody>
          <a:bodyPr/>
          <a:lstStyle/>
          <a:p>
            <a:r>
              <a:rPr lang="en-US"/>
              <a:t>Upcoming Events</a:t>
            </a:r>
          </a:p>
        </p:txBody>
      </p:sp>
      <p:sp>
        <p:nvSpPr>
          <p:cNvPr id="3" name="Content Placeholder 2">
            <a:extLst>
              <a:ext uri="{FF2B5EF4-FFF2-40B4-BE49-F238E27FC236}">
                <a16:creationId xmlns:a16="http://schemas.microsoft.com/office/drawing/2014/main" id="{91A05CB0-68D3-47B0-9F83-57E76A15FCB4}"/>
              </a:ext>
            </a:extLst>
          </p:cNvPr>
          <p:cNvSpPr>
            <a:spLocks noGrp="1"/>
          </p:cNvSpPr>
          <p:nvPr>
            <p:ph idx="1"/>
          </p:nvPr>
        </p:nvSpPr>
        <p:spPr/>
        <p:txBody>
          <a:bodyPr/>
          <a:lstStyle/>
          <a:p>
            <a:r>
              <a:rPr lang="en-US" dirty="0"/>
              <a:t>Elevator pitch workshop TBD</a:t>
            </a:r>
          </a:p>
          <a:p>
            <a:r>
              <a:rPr lang="en-US" dirty="0"/>
              <a:t>Public Works Networking Event Feb 19</a:t>
            </a:r>
          </a:p>
          <a:p>
            <a:r>
              <a:rPr lang="en-US" dirty="0"/>
              <a:t>Lead abatement training March 4</a:t>
            </a:r>
          </a:p>
          <a:p>
            <a:r>
              <a:rPr lang="en-US" dirty="0"/>
              <a:t>How to select your Business Banker Workshop March 19</a:t>
            </a:r>
          </a:p>
          <a:p>
            <a:r>
              <a:rPr lang="en-US" dirty="0"/>
              <a:t>Disparity Study Meeting March 20</a:t>
            </a:r>
          </a:p>
          <a:p>
            <a:r>
              <a:rPr lang="en-US" dirty="0"/>
              <a:t>How to select your Insurance Partner Workshop</a:t>
            </a:r>
          </a:p>
          <a:p>
            <a:r>
              <a:rPr lang="en-US" dirty="0"/>
              <a:t>How to select your Business Accountant Workshop</a:t>
            </a:r>
          </a:p>
          <a:p>
            <a:endParaRPr lang="en-US" dirty="0"/>
          </a:p>
          <a:p>
            <a:endParaRPr lang="en-US" dirty="0"/>
          </a:p>
        </p:txBody>
      </p:sp>
    </p:spTree>
    <p:extLst>
      <p:ext uri="{BB962C8B-B14F-4D97-AF65-F5344CB8AC3E}">
        <p14:creationId xmlns:p14="http://schemas.microsoft.com/office/powerpoint/2010/main" val="1233646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92921-DF2A-4BE4-A532-1D6D0E39CFEE}"/>
              </a:ext>
            </a:extLst>
          </p:cNvPr>
          <p:cNvSpPr>
            <a:spLocks noGrp="1"/>
          </p:cNvSpPr>
          <p:nvPr>
            <p:ph type="title"/>
          </p:nvPr>
        </p:nvSpPr>
        <p:spPr/>
        <p:txBody>
          <a:bodyPr/>
          <a:lstStyle/>
          <a:p>
            <a:r>
              <a:rPr lang="en-US"/>
              <a:t>Last Week</a:t>
            </a:r>
          </a:p>
        </p:txBody>
      </p:sp>
      <p:pic>
        <p:nvPicPr>
          <p:cNvPr id="5" name="Picture 4">
            <a:extLst>
              <a:ext uri="{FF2B5EF4-FFF2-40B4-BE49-F238E27FC236}">
                <a16:creationId xmlns:a16="http://schemas.microsoft.com/office/drawing/2014/main" id="{24FF549D-06F5-4957-BF0A-1259C970A7FF}"/>
              </a:ext>
            </a:extLst>
          </p:cNvPr>
          <p:cNvPicPr>
            <a:picLocks noChangeAspect="1"/>
          </p:cNvPicPr>
          <p:nvPr/>
        </p:nvPicPr>
        <p:blipFill rotWithShape="1">
          <a:blip r:embed="rId2"/>
          <a:srcRect l="1271" t="11751" r="1229" b="9931"/>
          <a:stretch/>
        </p:blipFill>
        <p:spPr>
          <a:xfrm>
            <a:off x="8131411" y="365125"/>
            <a:ext cx="3834113" cy="1732386"/>
          </a:xfrm>
          <a:prstGeom prst="rect">
            <a:avLst/>
          </a:prstGeom>
        </p:spPr>
      </p:pic>
      <p:sp>
        <p:nvSpPr>
          <p:cNvPr id="6" name="TextBox 5">
            <a:extLst>
              <a:ext uri="{FF2B5EF4-FFF2-40B4-BE49-F238E27FC236}">
                <a16:creationId xmlns:a16="http://schemas.microsoft.com/office/drawing/2014/main" id="{0EA8C824-8DAB-4D5C-981E-A4875DD17D21}"/>
              </a:ext>
            </a:extLst>
          </p:cNvPr>
          <p:cNvSpPr txBox="1"/>
          <p:nvPr/>
        </p:nvSpPr>
        <p:spPr>
          <a:xfrm>
            <a:off x="8530009" y="2407411"/>
            <a:ext cx="3435516" cy="1015663"/>
          </a:xfrm>
          <a:prstGeom prst="rect">
            <a:avLst/>
          </a:prstGeom>
          <a:noFill/>
        </p:spPr>
        <p:txBody>
          <a:bodyPr wrap="square" rtlCol="0">
            <a:spAutoFit/>
          </a:bodyPr>
          <a:lstStyle/>
          <a:p>
            <a:r>
              <a:rPr lang="en-US" sz="2000" dirty="0"/>
              <a:t>The Construction Management Association of America </a:t>
            </a:r>
          </a:p>
          <a:p>
            <a:r>
              <a:rPr lang="en-US" sz="2000" dirty="0"/>
              <a:t>https://www.cmaanet.org</a:t>
            </a:r>
          </a:p>
        </p:txBody>
      </p:sp>
      <p:sp>
        <p:nvSpPr>
          <p:cNvPr id="7" name="Content Placeholder 2">
            <a:extLst>
              <a:ext uri="{FF2B5EF4-FFF2-40B4-BE49-F238E27FC236}">
                <a16:creationId xmlns:a16="http://schemas.microsoft.com/office/drawing/2014/main" id="{638866BA-B47B-416A-A50E-862843D36252}"/>
              </a:ext>
            </a:extLst>
          </p:cNvPr>
          <p:cNvSpPr txBox="1">
            <a:spLocks/>
          </p:cNvSpPr>
          <p:nvPr/>
        </p:nvSpPr>
        <p:spPr>
          <a:xfrm>
            <a:off x="4176668" y="2942398"/>
            <a:ext cx="4353340" cy="367640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t>Actions to be taken by Owners</a:t>
            </a:r>
          </a:p>
          <a:p>
            <a:r>
              <a:rPr lang="en-US" sz="1800" dirty="0"/>
              <a:t>Read the Contract</a:t>
            </a:r>
          </a:p>
          <a:p>
            <a:r>
              <a:rPr lang="en-US" sz="1800" dirty="0"/>
              <a:t>Do Not Underbid</a:t>
            </a:r>
          </a:p>
          <a:p>
            <a:r>
              <a:rPr lang="en-US" sz="1800" dirty="0"/>
              <a:t>Bid Exclusions, Assumptions and Clarifications </a:t>
            </a:r>
          </a:p>
          <a:p>
            <a:r>
              <a:rPr lang="en-US" sz="1800" dirty="0"/>
              <a:t>Use Subcontractors With Proven Capability</a:t>
            </a:r>
          </a:p>
          <a:p>
            <a:r>
              <a:rPr lang="en-US" sz="1800" dirty="0"/>
              <a:t>Do Not Subcontract Solely on Price For Specialty Work</a:t>
            </a:r>
          </a:p>
          <a:p>
            <a:r>
              <a:rPr lang="en-US" sz="1800" dirty="0"/>
              <a:t>Do Not Accept Unquantifiable Risks </a:t>
            </a:r>
          </a:p>
          <a:p>
            <a:pPr>
              <a:lnSpc>
                <a:spcPct val="100000"/>
              </a:lnSpc>
            </a:pPr>
            <a:r>
              <a:rPr lang="en-US" sz="1800" dirty="0"/>
              <a:t>Dispute Potential Index</a:t>
            </a:r>
          </a:p>
        </p:txBody>
      </p:sp>
      <p:sp>
        <p:nvSpPr>
          <p:cNvPr id="8" name="TextBox 7">
            <a:extLst>
              <a:ext uri="{FF2B5EF4-FFF2-40B4-BE49-F238E27FC236}">
                <a16:creationId xmlns:a16="http://schemas.microsoft.com/office/drawing/2014/main" id="{4CE8509E-992B-4641-BD00-43F53F998FC9}"/>
              </a:ext>
            </a:extLst>
          </p:cNvPr>
          <p:cNvSpPr txBox="1"/>
          <p:nvPr/>
        </p:nvSpPr>
        <p:spPr>
          <a:xfrm>
            <a:off x="370212" y="2097511"/>
            <a:ext cx="3806456" cy="2308324"/>
          </a:xfrm>
          <a:prstGeom prst="rect">
            <a:avLst/>
          </a:prstGeom>
          <a:noFill/>
        </p:spPr>
        <p:txBody>
          <a:bodyPr wrap="square" rtlCol="0">
            <a:spAutoFit/>
          </a:bodyPr>
          <a:lstStyle/>
          <a:p>
            <a:r>
              <a:rPr lang="en-US" dirty="0"/>
              <a:t>Actions to be taken by Owners</a:t>
            </a:r>
          </a:p>
          <a:p>
            <a:pPr marL="285750" indent="-285750">
              <a:buFont typeface="Arial" panose="020B0604020202020204" pitchFamily="34" charset="0"/>
              <a:buChar char="•"/>
            </a:pPr>
            <a:r>
              <a:rPr lang="en-US" dirty="0"/>
              <a:t>Bid Inquiries</a:t>
            </a:r>
          </a:p>
          <a:p>
            <a:pPr marL="285750" indent="-285750">
              <a:buFont typeface="Arial" panose="020B0604020202020204" pitchFamily="34" charset="0"/>
              <a:buChar char="•"/>
            </a:pPr>
            <a:r>
              <a:rPr lang="en-US" dirty="0"/>
              <a:t>Pre-Bid Conference and Job Walk </a:t>
            </a:r>
          </a:p>
          <a:p>
            <a:pPr marL="285750" indent="-285750">
              <a:buFont typeface="Arial" panose="020B0604020202020204" pitchFamily="34" charset="0"/>
              <a:buChar char="•"/>
            </a:pPr>
            <a:r>
              <a:rPr lang="en-US" dirty="0"/>
              <a:t>Do Not Accept “Substantially Low” Bids</a:t>
            </a:r>
          </a:p>
          <a:p>
            <a:pPr marL="285750" indent="-285750">
              <a:buFont typeface="Arial" panose="020B0604020202020204" pitchFamily="34" charset="0"/>
              <a:buChar char="•"/>
            </a:pPr>
            <a:r>
              <a:rPr lang="en-US" dirty="0"/>
              <a:t>Best Value Selection Method </a:t>
            </a:r>
          </a:p>
          <a:p>
            <a:pPr marL="285750" indent="-285750">
              <a:buFont typeface="Arial" panose="020B0604020202020204" pitchFamily="34" charset="0"/>
              <a:buChar char="•"/>
            </a:pPr>
            <a:r>
              <a:rPr lang="en-US" dirty="0"/>
              <a:t>Validate BIM/VDC Skills</a:t>
            </a:r>
          </a:p>
          <a:p>
            <a:pPr marL="285750" indent="-285750">
              <a:buFont typeface="Arial" panose="020B0604020202020204" pitchFamily="34" charset="0"/>
              <a:buChar char="•"/>
            </a:pPr>
            <a:r>
              <a:rPr lang="en-US" dirty="0"/>
              <a:t>Status of Design </a:t>
            </a:r>
          </a:p>
        </p:txBody>
      </p:sp>
    </p:spTree>
    <p:extLst>
      <p:ext uri="{BB962C8B-B14F-4D97-AF65-F5344CB8AC3E}">
        <p14:creationId xmlns:p14="http://schemas.microsoft.com/office/powerpoint/2010/main" val="1983485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57191E3-68F8-4DE8-9553-8E2D7CF4649C}"/>
              </a:ext>
            </a:extLst>
          </p:cNvPr>
          <p:cNvPicPr>
            <a:picLocks noChangeAspect="1"/>
          </p:cNvPicPr>
          <p:nvPr/>
        </p:nvPicPr>
        <p:blipFill rotWithShape="1">
          <a:blip r:embed="rId2"/>
          <a:srcRect l="21830" t="15697" r="23527" b="8789"/>
          <a:stretch/>
        </p:blipFill>
        <p:spPr>
          <a:xfrm>
            <a:off x="930727" y="571500"/>
            <a:ext cx="6662057" cy="5176157"/>
          </a:xfrm>
          <a:prstGeom prst="rect">
            <a:avLst/>
          </a:prstGeom>
        </p:spPr>
      </p:pic>
      <p:sp>
        <p:nvSpPr>
          <p:cNvPr id="5" name="TextBox 4">
            <a:extLst>
              <a:ext uri="{FF2B5EF4-FFF2-40B4-BE49-F238E27FC236}">
                <a16:creationId xmlns:a16="http://schemas.microsoft.com/office/drawing/2014/main" id="{810D5DBA-1FB0-4165-BBA8-F5F098505AA0}"/>
              </a:ext>
            </a:extLst>
          </p:cNvPr>
          <p:cNvSpPr txBox="1"/>
          <p:nvPr/>
        </p:nvSpPr>
        <p:spPr>
          <a:xfrm>
            <a:off x="8539843" y="1152044"/>
            <a:ext cx="3380014" cy="830997"/>
          </a:xfrm>
          <a:prstGeom prst="rect">
            <a:avLst/>
          </a:prstGeom>
          <a:noFill/>
        </p:spPr>
        <p:txBody>
          <a:bodyPr wrap="square" rtlCol="0">
            <a:spAutoFit/>
          </a:bodyPr>
          <a:lstStyle/>
          <a:p>
            <a:pPr algn="ctr"/>
            <a:r>
              <a:rPr lang="en-US" sz="2400" b="1" dirty="0"/>
              <a:t>Class PowerPoints </a:t>
            </a:r>
          </a:p>
          <a:p>
            <a:pPr algn="ctr"/>
            <a:r>
              <a:rPr lang="en-US" sz="2400" b="1" dirty="0"/>
              <a:t>for download</a:t>
            </a:r>
          </a:p>
        </p:txBody>
      </p:sp>
      <p:cxnSp>
        <p:nvCxnSpPr>
          <p:cNvPr id="7" name="Straight Arrow Connector 6">
            <a:extLst>
              <a:ext uri="{FF2B5EF4-FFF2-40B4-BE49-F238E27FC236}">
                <a16:creationId xmlns:a16="http://schemas.microsoft.com/office/drawing/2014/main" id="{ED852588-CECC-449B-93B9-1D9CB20F3484}"/>
              </a:ext>
            </a:extLst>
          </p:cNvPr>
          <p:cNvCxnSpPr>
            <a:cxnSpLocks/>
          </p:cNvCxnSpPr>
          <p:nvPr/>
        </p:nvCxnSpPr>
        <p:spPr>
          <a:xfrm flipH="1">
            <a:off x="6466116" y="1567543"/>
            <a:ext cx="2383970" cy="186145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532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bn1302files.storage.live.com/y4prX5Drs0HHQY0lpgCFEsJB04f3e2bZJeriVC-OTn9yFNrDJ6DccsOtvm7bpjXIqunoclCJDhl940OkTrxb0X53hG5ChNd2LgvekRi68E4RaM06bRxS5x4sscH37m89YW_2YrRUsWPawj7Tq5oGMNJs8D10JDS2TUNygFYeBtVo1EkQG-R0CljzggFdGbulEFh/Building%20Inclusion%20Class.jpg?psid=1&amp;width=1141&amp;height=718">
            <a:extLst>
              <a:ext uri="{FF2B5EF4-FFF2-40B4-BE49-F238E27FC236}">
                <a16:creationId xmlns:a16="http://schemas.microsoft.com/office/drawing/2014/main" id="{1EC9A92F-99B7-4A34-9980-5B64ECA64D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83821"/>
            <a:ext cx="10045237" cy="6321193"/>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9D6F939-D235-4303-B5B2-17FB82565557}"/>
              </a:ext>
            </a:extLst>
          </p:cNvPr>
          <p:cNvSpPr txBox="1"/>
          <p:nvPr/>
        </p:nvSpPr>
        <p:spPr>
          <a:xfrm>
            <a:off x="1472339" y="991892"/>
            <a:ext cx="9221492" cy="1200329"/>
          </a:xfrm>
          <a:prstGeom prst="rect">
            <a:avLst/>
          </a:prstGeom>
          <a:noFill/>
        </p:spPr>
        <p:txBody>
          <a:bodyPr wrap="square" rtlCol="0">
            <a:spAutoFit/>
          </a:bodyPr>
          <a:lstStyle/>
          <a:p>
            <a:pPr algn="ctr"/>
            <a:r>
              <a:rPr lang="en-US" sz="3600" b="1"/>
              <a:t>Project Delivery Systems and </a:t>
            </a:r>
          </a:p>
          <a:p>
            <a:pPr algn="ctr"/>
            <a:r>
              <a:rPr lang="en-US" sz="3600" b="1"/>
              <a:t>Contract Risk Management</a:t>
            </a:r>
          </a:p>
        </p:txBody>
      </p:sp>
    </p:spTree>
    <p:extLst>
      <p:ext uri="{BB962C8B-B14F-4D97-AF65-F5344CB8AC3E}">
        <p14:creationId xmlns:p14="http://schemas.microsoft.com/office/powerpoint/2010/main" val="2922283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46970-DC4E-4867-8E75-F032CD612628}"/>
              </a:ext>
            </a:extLst>
          </p:cNvPr>
          <p:cNvPicPr>
            <a:picLocks noChangeAspect="1"/>
          </p:cNvPicPr>
          <p:nvPr/>
        </p:nvPicPr>
        <p:blipFill rotWithShape="1">
          <a:blip r:embed="rId3"/>
          <a:srcRect l="18079" t="13553" r="21652" b="9911"/>
          <a:stretch/>
        </p:blipFill>
        <p:spPr>
          <a:xfrm>
            <a:off x="1045029" y="991280"/>
            <a:ext cx="7347858" cy="5246234"/>
          </a:xfrm>
          <a:prstGeom prst="rect">
            <a:avLst/>
          </a:prstGeom>
        </p:spPr>
      </p:pic>
      <p:cxnSp>
        <p:nvCxnSpPr>
          <p:cNvPr id="6" name="Straight Arrow Connector 5">
            <a:extLst>
              <a:ext uri="{FF2B5EF4-FFF2-40B4-BE49-F238E27FC236}">
                <a16:creationId xmlns:a16="http://schemas.microsoft.com/office/drawing/2014/main" id="{26A3F0E0-74E3-4BC4-BD49-8163E3BDCE75}"/>
              </a:ext>
            </a:extLst>
          </p:cNvPr>
          <p:cNvCxnSpPr>
            <a:cxnSpLocks/>
          </p:cNvCxnSpPr>
          <p:nvPr/>
        </p:nvCxnSpPr>
        <p:spPr>
          <a:xfrm flipH="1">
            <a:off x="5241471" y="991280"/>
            <a:ext cx="4114799" cy="19315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2A37D7C-7F8A-4C71-B709-158E99CFBBD3}"/>
              </a:ext>
            </a:extLst>
          </p:cNvPr>
          <p:cNvSpPr txBox="1"/>
          <p:nvPr/>
        </p:nvSpPr>
        <p:spPr>
          <a:xfrm>
            <a:off x="9356270" y="620486"/>
            <a:ext cx="2710543" cy="2954655"/>
          </a:xfrm>
          <a:prstGeom prst="rect">
            <a:avLst/>
          </a:prstGeom>
          <a:noFill/>
        </p:spPr>
        <p:txBody>
          <a:bodyPr wrap="square" rtlCol="0">
            <a:spAutoFit/>
          </a:bodyPr>
          <a:lstStyle/>
          <a:p>
            <a:r>
              <a:rPr lang="en-US" sz="2400" b="1" dirty="0"/>
              <a:t>Costs</a:t>
            </a:r>
          </a:p>
          <a:p>
            <a:pPr marL="285750" indent="-285750">
              <a:buFont typeface="Arial" panose="020B0604020202020204" pitchFamily="34" charset="0"/>
              <a:buChar char="•"/>
            </a:pPr>
            <a:r>
              <a:rPr lang="en-US" dirty="0"/>
              <a:t>Complete fee schedule</a:t>
            </a:r>
          </a:p>
          <a:p>
            <a:pPr marL="285750" indent="-285750">
              <a:buFont typeface="Arial" panose="020B0604020202020204" pitchFamily="34" charset="0"/>
              <a:buChar char="•"/>
            </a:pPr>
            <a:r>
              <a:rPr lang="en-US" dirty="0"/>
              <a:t>City Projects only</a:t>
            </a:r>
          </a:p>
          <a:p>
            <a:pPr marL="285750" indent="-285750">
              <a:buFont typeface="Arial" panose="020B0604020202020204" pitchFamily="34" charset="0"/>
              <a:buChar char="•"/>
            </a:pPr>
            <a:r>
              <a:rPr lang="en-US" dirty="0"/>
              <a:t>Determined by the amount of square footage </a:t>
            </a:r>
          </a:p>
          <a:p>
            <a:pPr marL="285750" indent="-285750">
              <a:buFont typeface="Arial" panose="020B0604020202020204" pitchFamily="34" charset="0"/>
              <a:buChar char="•"/>
            </a:pPr>
            <a:r>
              <a:rPr lang="en-US" dirty="0"/>
              <a:t>Electric, Plumbing, and HVAC are determined based on the specific categories </a:t>
            </a:r>
          </a:p>
        </p:txBody>
      </p:sp>
    </p:spTree>
    <p:extLst>
      <p:ext uri="{BB962C8B-B14F-4D97-AF65-F5344CB8AC3E}">
        <p14:creationId xmlns:p14="http://schemas.microsoft.com/office/powerpoint/2010/main" val="1001093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46970-DC4E-4867-8E75-F032CD612628}"/>
              </a:ext>
            </a:extLst>
          </p:cNvPr>
          <p:cNvPicPr>
            <a:picLocks noChangeAspect="1"/>
          </p:cNvPicPr>
          <p:nvPr/>
        </p:nvPicPr>
        <p:blipFill rotWithShape="1">
          <a:blip r:embed="rId3"/>
          <a:srcRect l="18079" t="13553" r="21652" b="9911"/>
          <a:stretch/>
        </p:blipFill>
        <p:spPr>
          <a:xfrm>
            <a:off x="1045029" y="991280"/>
            <a:ext cx="7347858" cy="5246234"/>
          </a:xfrm>
          <a:prstGeom prst="rect">
            <a:avLst/>
          </a:prstGeom>
        </p:spPr>
      </p:pic>
      <p:cxnSp>
        <p:nvCxnSpPr>
          <p:cNvPr id="6" name="Straight Arrow Connector 5">
            <a:extLst>
              <a:ext uri="{FF2B5EF4-FFF2-40B4-BE49-F238E27FC236}">
                <a16:creationId xmlns:a16="http://schemas.microsoft.com/office/drawing/2014/main" id="{26A3F0E0-74E3-4BC4-BD49-8163E3BDCE75}"/>
              </a:ext>
            </a:extLst>
          </p:cNvPr>
          <p:cNvCxnSpPr>
            <a:cxnSpLocks/>
          </p:cNvCxnSpPr>
          <p:nvPr/>
        </p:nvCxnSpPr>
        <p:spPr>
          <a:xfrm flipH="1">
            <a:off x="5600700" y="991280"/>
            <a:ext cx="3755571" cy="35807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2A37D7C-7F8A-4C71-B709-158E99CFBBD3}"/>
              </a:ext>
            </a:extLst>
          </p:cNvPr>
          <p:cNvSpPr txBox="1"/>
          <p:nvPr/>
        </p:nvSpPr>
        <p:spPr>
          <a:xfrm>
            <a:off x="9356270" y="620486"/>
            <a:ext cx="2710543" cy="2677656"/>
          </a:xfrm>
          <a:prstGeom prst="rect">
            <a:avLst/>
          </a:prstGeom>
          <a:noFill/>
        </p:spPr>
        <p:txBody>
          <a:bodyPr wrap="square" rtlCol="0">
            <a:spAutoFit/>
          </a:bodyPr>
          <a:lstStyle/>
          <a:p>
            <a:r>
              <a:rPr lang="en-US" sz="2400" b="1" dirty="0"/>
              <a:t>Eligibility</a:t>
            </a:r>
          </a:p>
          <a:p>
            <a:pPr marL="285750" indent="-285750">
              <a:buFont typeface="Arial" panose="020B0604020202020204" pitchFamily="34" charset="0"/>
              <a:buChar char="•"/>
            </a:pPr>
            <a:r>
              <a:rPr lang="en-US" dirty="0"/>
              <a:t>Contractors performing the construction </a:t>
            </a:r>
          </a:p>
          <a:p>
            <a:pPr marL="285750" indent="-285750">
              <a:buFont typeface="Arial" panose="020B0604020202020204" pitchFamily="34" charset="0"/>
              <a:buChar char="•"/>
            </a:pPr>
            <a:r>
              <a:rPr lang="en-US" dirty="0"/>
              <a:t>Copy of State Release must be provided </a:t>
            </a:r>
          </a:p>
          <a:p>
            <a:pPr marL="285750" indent="-285750">
              <a:buFont typeface="Arial" panose="020B0604020202020204" pitchFamily="34" charset="0"/>
              <a:buChar char="•"/>
            </a:pPr>
            <a:r>
              <a:rPr lang="en-US" dirty="0"/>
              <a:t>Commercial Building Project plans must be submitted to </a:t>
            </a:r>
            <a:r>
              <a:rPr lang="en-US"/>
              <a:t>building department. </a:t>
            </a:r>
            <a:endParaRPr lang="en-US" dirty="0"/>
          </a:p>
        </p:txBody>
      </p:sp>
    </p:spTree>
    <p:extLst>
      <p:ext uri="{BB962C8B-B14F-4D97-AF65-F5344CB8AC3E}">
        <p14:creationId xmlns:p14="http://schemas.microsoft.com/office/powerpoint/2010/main" val="354475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46970-DC4E-4867-8E75-F032CD612628}"/>
              </a:ext>
            </a:extLst>
          </p:cNvPr>
          <p:cNvPicPr>
            <a:picLocks noChangeAspect="1"/>
          </p:cNvPicPr>
          <p:nvPr/>
        </p:nvPicPr>
        <p:blipFill rotWithShape="1">
          <a:blip r:embed="rId3"/>
          <a:srcRect l="18079" t="13553" r="21652" b="9911"/>
          <a:stretch/>
        </p:blipFill>
        <p:spPr>
          <a:xfrm>
            <a:off x="1045029" y="991280"/>
            <a:ext cx="7347858" cy="5246234"/>
          </a:xfrm>
          <a:prstGeom prst="rect">
            <a:avLst/>
          </a:prstGeom>
        </p:spPr>
      </p:pic>
      <p:cxnSp>
        <p:nvCxnSpPr>
          <p:cNvPr id="6" name="Straight Arrow Connector 5">
            <a:extLst>
              <a:ext uri="{FF2B5EF4-FFF2-40B4-BE49-F238E27FC236}">
                <a16:creationId xmlns:a16="http://schemas.microsoft.com/office/drawing/2014/main" id="{26A3F0E0-74E3-4BC4-BD49-8163E3BDCE75}"/>
              </a:ext>
            </a:extLst>
          </p:cNvPr>
          <p:cNvCxnSpPr>
            <a:cxnSpLocks/>
          </p:cNvCxnSpPr>
          <p:nvPr/>
        </p:nvCxnSpPr>
        <p:spPr>
          <a:xfrm flipH="1">
            <a:off x="5600700" y="991280"/>
            <a:ext cx="3755571" cy="358072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2A37D7C-7F8A-4C71-B709-158E99CFBBD3}"/>
              </a:ext>
            </a:extLst>
          </p:cNvPr>
          <p:cNvSpPr txBox="1"/>
          <p:nvPr/>
        </p:nvSpPr>
        <p:spPr>
          <a:xfrm>
            <a:off x="9356270" y="620486"/>
            <a:ext cx="2710543" cy="2677656"/>
          </a:xfrm>
          <a:prstGeom prst="rect">
            <a:avLst/>
          </a:prstGeom>
          <a:noFill/>
        </p:spPr>
        <p:txBody>
          <a:bodyPr wrap="square" rtlCol="0">
            <a:spAutoFit/>
          </a:bodyPr>
          <a:lstStyle/>
          <a:p>
            <a:r>
              <a:rPr lang="en-US" sz="2400" b="1" dirty="0"/>
              <a:t>Eligibility</a:t>
            </a:r>
          </a:p>
          <a:p>
            <a:pPr marL="285750" indent="-285750">
              <a:buFont typeface="Arial" panose="020B0604020202020204" pitchFamily="34" charset="0"/>
              <a:buChar char="•"/>
            </a:pPr>
            <a:r>
              <a:rPr lang="en-US" dirty="0"/>
              <a:t>Contractors performing the construction </a:t>
            </a:r>
          </a:p>
          <a:p>
            <a:pPr marL="285750" indent="-285750">
              <a:buFont typeface="Arial" panose="020B0604020202020204" pitchFamily="34" charset="0"/>
              <a:buChar char="•"/>
            </a:pPr>
            <a:r>
              <a:rPr lang="en-US" dirty="0"/>
              <a:t>Copy of State Release must be provided </a:t>
            </a:r>
          </a:p>
          <a:p>
            <a:pPr marL="285750" indent="-285750">
              <a:buFont typeface="Arial" panose="020B0604020202020204" pitchFamily="34" charset="0"/>
              <a:buChar char="•"/>
            </a:pPr>
            <a:r>
              <a:rPr lang="en-US" dirty="0"/>
              <a:t>Commercial Building Project plans must be submitted to </a:t>
            </a:r>
            <a:r>
              <a:rPr lang="en-US"/>
              <a:t>building department. </a:t>
            </a:r>
            <a:endParaRPr lang="en-US" dirty="0"/>
          </a:p>
        </p:txBody>
      </p:sp>
    </p:spTree>
    <p:extLst>
      <p:ext uri="{BB962C8B-B14F-4D97-AF65-F5344CB8AC3E}">
        <p14:creationId xmlns:p14="http://schemas.microsoft.com/office/powerpoint/2010/main" val="875456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46970-DC4E-4867-8E75-F032CD612628}"/>
              </a:ext>
            </a:extLst>
          </p:cNvPr>
          <p:cNvPicPr>
            <a:picLocks noChangeAspect="1"/>
          </p:cNvPicPr>
          <p:nvPr/>
        </p:nvPicPr>
        <p:blipFill rotWithShape="1">
          <a:blip r:embed="rId3"/>
          <a:srcRect l="18079" t="13553" r="21652" b="9911"/>
          <a:stretch/>
        </p:blipFill>
        <p:spPr>
          <a:xfrm>
            <a:off x="1045029" y="991280"/>
            <a:ext cx="7347858" cy="5246234"/>
          </a:xfrm>
          <a:prstGeom prst="rect">
            <a:avLst/>
          </a:prstGeom>
        </p:spPr>
      </p:pic>
      <p:cxnSp>
        <p:nvCxnSpPr>
          <p:cNvPr id="6" name="Straight Arrow Connector 5">
            <a:extLst>
              <a:ext uri="{FF2B5EF4-FFF2-40B4-BE49-F238E27FC236}">
                <a16:creationId xmlns:a16="http://schemas.microsoft.com/office/drawing/2014/main" id="{26A3F0E0-74E3-4BC4-BD49-8163E3BDCE75}"/>
              </a:ext>
            </a:extLst>
          </p:cNvPr>
          <p:cNvCxnSpPr>
            <a:cxnSpLocks/>
          </p:cNvCxnSpPr>
          <p:nvPr/>
        </p:nvCxnSpPr>
        <p:spPr>
          <a:xfrm flipH="1">
            <a:off x="6547758" y="991280"/>
            <a:ext cx="2955470" cy="447879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7DC8F7F-BA54-45C4-9FEB-0753CD4CA0EC}"/>
              </a:ext>
            </a:extLst>
          </p:cNvPr>
          <p:cNvPicPr>
            <a:picLocks noChangeAspect="1"/>
          </p:cNvPicPr>
          <p:nvPr/>
        </p:nvPicPr>
        <p:blipFill rotWithShape="1">
          <a:blip r:embed="rId4"/>
          <a:srcRect l="35223" t="17842" r="36250" b="17127"/>
          <a:stretch/>
        </p:blipFill>
        <p:spPr>
          <a:xfrm>
            <a:off x="9503228" y="544627"/>
            <a:ext cx="2395095" cy="3069770"/>
          </a:xfrm>
          <a:prstGeom prst="rect">
            <a:avLst/>
          </a:prstGeom>
        </p:spPr>
      </p:pic>
    </p:spTree>
    <p:extLst>
      <p:ext uri="{BB962C8B-B14F-4D97-AF65-F5344CB8AC3E}">
        <p14:creationId xmlns:p14="http://schemas.microsoft.com/office/powerpoint/2010/main" val="2642048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9DC756CF-5D79-4B2E-B9B6-3829487EF7AC}"/>
              </a:ext>
            </a:extLst>
          </p:cNvPr>
          <p:cNvPicPr>
            <a:picLocks noChangeAspect="1"/>
          </p:cNvPicPr>
          <p:nvPr/>
        </p:nvPicPr>
        <p:blipFill rotWithShape="1">
          <a:blip r:embed="rId4"/>
          <a:srcRect l="27590" t="22368" r="28884" b="9265"/>
          <a:stretch/>
        </p:blipFill>
        <p:spPr>
          <a:xfrm>
            <a:off x="1045029" y="881743"/>
            <a:ext cx="5306785" cy="4686300"/>
          </a:xfrm>
          <a:prstGeom prst="rect">
            <a:avLst/>
          </a:prstGeom>
        </p:spPr>
      </p:pic>
      <p:sp>
        <p:nvSpPr>
          <p:cNvPr id="5" name="Rectangle 4">
            <a:extLst>
              <a:ext uri="{FF2B5EF4-FFF2-40B4-BE49-F238E27FC236}">
                <a16:creationId xmlns:a16="http://schemas.microsoft.com/office/drawing/2014/main" id="{C47E96EC-B528-41A2-A6FC-B5C35BED8A8F}"/>
              </a:ext>
            </a:extLst>
          </p:cNvPr>
          <p:cNvSpPr/>
          <p:nvPr/>
        </p:nvSpPr>
        <p:spPr>
          <a:xfrm>
            <a:off x="7522029" y="881743"/>
            <a:ext cx="3826328" cy="1569660"/>
          </a:xfrm>
          <a:prstGeom prst="rect">
            <a:avLst/>
          </a:prstGeom>
        </p:spPr>
        <p:txBody>
          <a:bodyPr wrap="square">
            <a:spAutoFit/>
          </a:bodyPr>
          <a:lstStyle/>
          <a:p>
            <a:pPr algn="ctr"/>
            <a:r>
              <a:rPr lang="en-US" sz="2400" b="1" cap="all" dirty="0">
                <a:solidFill>
                  <a:srgbClr val="555555"/>
                </a:solidFill>
                <a:latin typeface="Saira Extra Condensed"/>
              </a:rPr>
              <a:t>A GREAT DESTINATION FOR BUSINESS</a:t>
            </a:r>
          </a:p>
          <a:p>
            <a:pPr algn="ctr"/>
            <a:r>
              <a:rPr lang="en-US" sz="2400" b="1" cap="all" dirty="0" err="1">
                <a:solidFill>
                  <a:srgbClr val="555555"/>
                </a:solidFill>
                <a:latin typeface="Saira Extra Condensed"/>
              </a:rPr>
              <a:t>ToolKit</a:t>
            </a:r>
            <a:br>
              <a:rPr lang="en-US" sz="2400" dirty="0">
                <a:solidFill>
                  <a:srgbClr val="555555"/>
                </a:solidFill>
                <a:latin typeface="Lato"/>
              </a:rPr>
            </a:br>
            <a:endParaRPr lang="en-US" sz="2400" dirty="0"/>
          </a:p>
        </p:txBody>
      </p:sp>
    </p:spTree>
    <p:extLst>
      <p:ext uri="{BB962C8B-B14F-4D97-AF65-F5344CB8AC3E}">
        <p14:creationId xmlns:p14="http://schemas.microsoft.com/office/powerpoint/2010/main" val="20925578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368</Words>
  <Application>Microsoft Office PowerPoint</Application>
  <PresentationFormat>Widescreen</PresentationFormat>
  <Paragraphs>82</Paragraphs>
  <Slides>12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Lato</vt:lpstr>
      <vt:lpstr>Saira Extra Condensed</vt:lpstr>
      <vt:lpstr>Times New Roman</vt:lpstr>
      <vt:lpstr>Office Theme</vt:lpstr>
      <vt:lpstr>PowerPoint Presentation</vt:lpstr>
      <vt:lpstr>Last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select your business banker</vt:lpstr>
      <vt:lpstr>PowerPoint Presentation</vt:lpstr>
      <vt:lpstr>Upcoming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summers</dc:creator>
  <cp:lastModifiedBy>james summers</cp:lastModifiedBy>
  <cp:revision>1</cp:revision>
  <dcterms:created xsi:type="dcterms:W3CDTF">2019-01-25T11:55:09Z</dcterms:created>
  <dcterms:modified xsi:type="dcterms:W3CDTF">2019-03-24T18:07:18Z</dcterms:modified>
</cp:coreProperties>
</file>